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4"/>
  </p:sldMasterIdLst>
  <p:notesMasterIdLst>
    <p:notesMasterId r:id="rId29"/>
  </p:notesMasterIdLst>
  <p:handoutMasterIdLst>
    <p:handoutMasterId r:id="rId30"/>
  </p:handoutMasterIdLst>
  <p:sldIdLst>
    <p:sldId id="256" r:id="rId5"/>
    <p:sldId id="258" r:id="rId6"/>
    <p:sldId id="460" r:id="rId7"/>
    <p:sldId id="507" r:id="rId8"/>
    <p:sldId id="517" r:id="rId9"/>
    <p:sldId id="527" r:id="rId10"/>
    <p:sldId id="528" r:id="rId11"/>
    <p:sldId id="518" r:id="rId12"/>
    <p:sldId id="519" r:id="rId13"/>
    <p:sldId id="520" r:id="rId14"/>
    <p:sldId id="521" r:id="rId15"/>
    <p:sldId id="522" r:id="rId16"/>
    <p:sldId id="523" r:id="rId17"/>
    <p:sldId id="524" r:id="rId18"/>
    <p:sldId id="525" r:id="rId19"/>
    <p:sldId id="509" r:id="rId20"/>
    <p:sldId id="510" r:id="rId21"/>
    <p:sldId id="511" r:id="rId22"/>
    <p:sldId id="512" r:id="rId23"/>
    <p:sldId id="513" r:id="rId24"/>
    <p:sldId id="514" r:id="rId25"/>
    <p:sldId id="515" r:id="rId26"/>
    <p:sldId id="516" r:id="rId27"/>
    <p:sldId id="526" r:id="rId28"/>
  </p:sldIdLst>
  <p:sldSz cx="9144000" cy="6858000" type="screen4x3"/>
  <p:notesSz cx="9928225" cy="6797675"/>
  <p:custDataLst>
    <p:tags r:id="rId31"/>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2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54" autoAdjust="0"/>
    <p:restoredTop sz="95455" autoAdjust="0"/>
  </p:normalViewPr>
  <p:slideViewPr>
    <p:cSldViewPr>
      <p:cViewPr varScale="1">
        <p:scale>
          <a:sx n="78" d="100"/>
          <a:sy n="78" d="100"/>
        </p:scale>
        <p:origin x="1290" y="90"/>
      </p:cViewPr>
      <p:guideLst>
        <p:guide orient="horz" pos="2160"/>
        <p:guide pos="2880"/>
      </p:guideLst>
    </p:cSldViewPr>
  </p:slideViewPr>
  <p:outlineViewPr>
    <p:cViewPr>
      <p:scale>
        <a:sx n="33" d="100"/>
        <a:sy n="33" d="100"/>
      </p:scale>
      <p:origin x="30" y="5403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3313" cy="3398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22594" y="0"/>
            <a:ext cx="4303313" cy="339884"/>
          </a:xfrm>
          <a:prstGeom prst="rect">
            <a:avLst/>
          </a:prstGeom>
        </p:spPr>
        <p:txBody>
          <a:bodyPr vert="horz" lIns="91440" tIns="45720" rIns="91440" bIns="45720" rtlCol="0"/>
          <a:lstStyle>
            <a:lvl1pPr algn="r">
              <a:defRPr sz="1200"/>
            </a:lvl1pPr>
          </a:lstStyle>
          <a:p>
            <a:fld id="{1105C127-53EC-4625-8674-123C41A42ABE}" type="datetimeFigureOut">
              <a:rPr lang="en-GB" smtClean="0"/>
              <a:pPr/>
              <a:t>05/04/2016</a:t>
            </a:fld>
            <a:endParaRPr lang="en-GB"/>
          </a:p>
        </p:txBody>
      </p:sp>
      <p:sp>
        <p:nvSpPr>
          <p:cNvPr id="4" name="Footer Placeholder 3"/>
          <p:cNvSpPr>
            <a:spLocks noGrp="1"/>
          </p:cNvSpPr>
          <p:nvPr>
            <p:ph type="ftr" sz="quarter" idx="2"/>
          </p:nvPr>
        </p:nvSpPr>
        <p:spPr>
          <a:xfrm>
            <a:off x="0" y="6456699"/>
            <a:ext cx="4303313" cy="3398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22594" y="6456699"/>
            <a:ext cx="4303313" cy="339884"/>
          </a:xfrm>
          <a:prstGeom prst="rect">
            <a:avLst/>
          </a:prstGeom>
        </p:spPr>
        <p:txBody>
          <a:bodyPr vert="horz" lIns="91440" tIns="45720" rIns="91440" bIns="45720" rtlCol="0" anchor="b"/>
          <a:lstStyle>
            <a:lvl1pPr algn="r">
              <a:defRPr sz="1200"/>
            </a:lvl1pPr>
          </a:lstStyle>
          <a:p>
            <a:fld id="{2D7700F7-D8A8-45F0-BED4-A73ECE481743}" type="slidenum">
              <a:rPr lang="en-GB" smtClean="0"/>
              <a:pPr/>
              <a:t>‹#›</a:t>
            </a:fld>
            <a:endParaRPr lang="en-GB"/>
          </a:p>
        </p:txBody>
      </p:sp>
    </p:spTree>
    <p:extLst>
      <p:ext uri="{BB962C8B-B14F-4D97-AF65-F5344CB8AC3E}">
        <p14:creationId xmlns:p14="http://schemas.microsoft.com/office/powerpoint/2010/main" val="120633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4302230" cy="339884"/>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dirty="0"/>
          </a:p>
        </p:txBody>
      </p:sp>
      <p:sp>
        <p:nvSpPr>
          <p:cNvPr id="3" name="Date Placeholder 2"/>
          <p:cNvSpPr>
            <a:spLocks noGrp="1"/>
          </p:cNvSpPr>
          <p:nvPr>
            <p:ph type="dt" idx="1"/>
          </p:nvPr>
        </p:nvSpPr>
        <p:spPr>
          <a:xfrm>
            <a:off x="5623699" y="0"/>
            <a:ext cx="4302230" cy="339884"/>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D4DA8F5-F804-4FB2-8A6B-A884CF09C514}" type="datetimeFigureOut">
              <a:rPr lang="en-US"/>
              <a:pPr>
                <a:defRPr/>
              </a:pPr>
              <a:t>4/5/2016</a:t>
            </a:fld>
            <a:endParaRPr lang="en-GB" dirty="0"/>
          </a:p>
        </p:txBody>
      </p:sp>
      <p:sp>
        <p:nvSpPr>
          <p:cNvPr id="4" name="Slide Image Placeholder 3"/>
          <p:cNvSpPr>
            <a:spLocks noGrp="1" noRot="1" noChangeAspect="1"/>
          </p:cNvSpPr>
          <p:nvPr>
            <p:ph type="sldImg" idx="2"/>
          </p:nvPr>
        </p:nvSpPr>
        <p:spPr>
          <a:xfrm>
            <a:off x="3263900" y="509588"/>
            <a:ext cx="3400425" cy="2549525"/>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p:cNvSpPr>
            <a:spLocks noGrp="1"/>
          </p:cNvSpPr>
          <p:nvPr>
            <p:ph type="body" sz="quarter" idx="3"/>
          </p:nvPr>
        </p:nvSpPr>
        <p:spPr>
          <a:xfrm>
            <a:off x="992824" y="3228896"/>
            <a:ext cx="7942580" cy="3058954"/>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2" y="6456612"/>
            <a:ext cx="4302230" cy="339884"/>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dirty="0"/>
          </a:p>
        </p:txBody>
      </p:sp>
      <p:sp>
        <p:nvSpPr>
          <p:cNvPr id="7" name="Slide Number Placeholder 6"/>
          <p:cNvSpPr>
            <a:spLocks noGrp="1"/>
          </p:cNvSpPr>
          <p:nvPr>
            <p:ph type="sldNum" sz="quarter" idx="5"/>
          </p:nvPr>
        </p:nvSpPr>
        <p:spPr>
          <a:xfrm>
            <a:off x="5623699" y="6456612"/>
            <a:ext cx="4302230" cy="339884"/>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6C00DB4-E585-43D3-9A29-E1C42556C769}" type="slidenum">
              <a:rPr lang="en-GB"/>
              <a:pPr>
                <a:defRPr/>
              </a:pPr>
              <a:t>‹#›</a:t>
            </a:fld>
            <a:endParaRPr lang="en-GB" dirty="0"/>
          </a:p>
        </p:txBody>
      </p:sp>
    </p:spTree>
    <p:extLst>
      <p:ext uri="{BB962C8B-B14F-4D97-AF65-F5344CB8AC3E}">
        <p14:creationId xmlns:p14="http://schemas.microsoft.com/office/powerpoint/2010/main" val="310232640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80FBC8F-7200-45DD-A4E3-40F9EE471788}" type="slidenum">
              <a:rPr lang="en-GB"/>
              <a:pPr fontAlgn="base">
                <a:spcBef>
                  <a:spcPct val="0"/>
                </a:spcBef>
                <a:spcAft>
                  <a:spcPct val="0"/>
                </a:spcAft>
              </a:pPr>
              <a:t>1</a:t>
            </a:fld>
            <a:endParaRPr lang="en-GB" dirty="0"/>
          </a:p>
        </p:txBody>
      </p:sp>
    </p:spTree>
    <p:extLst>
      <p:ext uri="{BB962C8B-B14F-4D97-AF65-F5344CB8AC3E}">
        <p14:creationId xmlns:p14="http://schemas.microsoft.com/office/powerpoint/2010/main" val="972924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10</a:t>
            </a:fld>
            <a:endParaRPr lang="en-GB" dirty="0"/>
          </a:p>
        </p:txBody>
      </p:sp>
    </p:spTree>
    <p:extLst>
      <p:ext uri="{BB962C8B-B14F-4D97-AF65-F5344CB8AC3E}">
        <p14:creationId xmlns:p14="http://schemas.microsoft.com/office/powerpoint/2010/main" val="8260630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11</a:t>
            </a:fld>
            <a:endParaRPr lang="en-GB" dirty="0"/>
          </a:p>
        </p:txBody>
      </p:sp>
    </p:spTree>
    <p:extLst>
      <p:ext uri="{BB962C8B-B14F-4D97-AF65-F5344CB8AC3E}">
        <p14:creationId xmlns:p14="http://schemas.microsoft.com/office/powerpoint/2010/main" val="4204424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12</a:t>
            </a:fld>
            <a:endParaRPr lang="en-GB" dirty="0"/>
          </a:p>
        </p:txBody>
      </p:sp>
    </p:spTree>
    <p:extLst>
      <p:ext uri="{BB962C8B-B14F-4D97-AF65-F5344CB8AC3E}">
        <p14:creationId xmlns:p14="http://schemas.microsoft.com/office/powerpoint/2010/main" val="8189999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13</a:t>
            </a:fld>
            <a:endParaRPr lang="en-GB" dirty="0"/>
          </a:p>
        </p:txBody>
      </p:sp>
    </p:spTree>
    <p:extLst>
      <p:ext uri="{BB962C8B-B14F-4D97-AF65-F5344CB8AC3E}">
        <p14:creationId xmlns:p14="http://schemas.microsoft.com/office/powerpoint/2010/main" val="1926968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14</a:t>
            </a:fld>
            <a:endParaRPr lang="en-GB" dirty="0"/>
          </a:p>
        </p:txBody>
      </p:sp>
    </p:spTree>
    <p:extLst>
      <p:ext uri="{BB962C8B-B14F-4D97-AF65-F5344CB8AC3E}">
        <p14:creationId xmlns:p14="http://schemas.microsoft.com/office/powerpoint/2010/main" val="2795142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15</a:t>
            </a:fld>
            <a:endParaRPr lang="en-GB" dirty="0"/>
          </a:p>
        </p:txBody>
      </p:sp>
    </p:spTree>
    <p:extLst>
      <p:ext uri="{BB962C8B-B14F-4D97-AF65-F5344CB8AC3E}">
        <p14:creationId xmlns:p14="http://schemas.microsoft.com/office/powerpoint/2010/main" val="37526799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16</a:t>
            </a:fld>
            <a:endParaRPr lang="en-GB" dirty="0"/>
          </a:p>
        </p:txBody>
      </p:sp>
    </p:spTree>
    <p:extLst>
      <p:ext uri="{BB962C8B-B14F-4D97-AF65-F5344CB8AC3E}">
        <p14:creationId xmlns:p14="http://schemas.microsoft.com/office/powerpoint/2010/main" val="1981009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17</a:t>
            </a:fld>
            <a:endParaRPr lang="en-GB" dirty="0"/>
          </a:p>
        </p:txBody>
      </p:sp>
    </p:spTree>
    <p:extLst>
      <p:ext uri="{BB962C8B-B14F-4D97-AF65-F5344CB8AC3E}">
        <p14:creationId xmlns:p14="http://schemas.microsoft.com/office/powerpoint/2010/main" val="1219298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18</a:t>
            </a:fld>
            <a:endParaRPr lang="en-GB" dirty="0"/>
          </a:p>
        </p:txBody>
      </p:sp>
    </p:spTree>
    <p:extLst>
      <p:ext uri="{BB962C8B-B14F-4D97-AF65-F5344CB8AC3E}">
        <p14:creationId xmlns:p14="http://schemas.microsoft.com/office/powerpoint/2010/main" val="19724618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19</a:t>
            </a:fld>
            <a:endParaRPr lang="en-GB" dirty="0"/>
          </a:p>
        </p:txBody>
      </p:sp>
    </p:spTree>
    <p:extLst>
      <p:ext uri="{BB962C8B-B14F-4D97-AF65-F5344CB8AC3E}">
        <p14:creationId xmlns:p14="http://schemas.microsoft.com/office/powerpoint/2010/main" val="4055967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a:t>
            </a:fld>
            <a:endParaRPr lang="en-GB" dirty="0"/>
          </a:p>
        </p:txBody>
      </p:sp>
    </p:spTree>
    <p:extLst>
      <p:ext uri="{BB962C8B-B14F-4D97-AF65-F5344CB8AC3E}">
        <p14:creationId xmlns:p14="http://schemas.microsoft.com/office/powerpoint/2010/main" val="830540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20</a:t>
            </a:fld>
            <a:endParaRPr lang="en-GB" dirty="0"/>
          </a:p>
        </p:txBody>
      </p:sp>
    </p:spTree>
    <p:extLst>
      <p:ext uri="{BB962C8B-B14F-4D97-AF65-F5344CB8AC3E}">
        <p14:creationId xmlns:p14="http://schemas.microsoft.com/office/powerpoint/2010/main" val="772621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21</a:t>
            </a:fld>
            <a:endParaRPr lang="en-GB" dirty="0"/>
          </a:p>
        </p:txBody>
      </p:sp>
    </p:spTree>
    <p:extLst>
      <p:ext uri="{BB962C8B-B14F-4D97-AF65-F5344CB8AC3E}">
        <p14:creationId xmlns:p14="http://schemas.microsoft.com/office/powerpoint/2010/main" val="28596405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22</a:t>
            </a:fld>
            <a:endParaRPr lang="en-GB" dirty="0"/>
          </a:p>
        </p:txBody>
      </p:sp>
    </p:spTree>
    <p:extLst>
      <p:ext uri="{BB962C8B-B14F-4D97-AF65-F5344CB8AC3E}">
        <p14:creationId xmlns:p14="http://schemas.microsoft.com/office/powerpoint/2010/main" val="3339917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23</a:t>
            </a:fld>
            <a:endParaRPr lang="en-GB" dirty="0"/>
          </a:p>
        </p:txBody>
      </p:sp>
    </p:spTree>
    <p:extLst>
      <p:ext uri="{BB962C8B-B14F-4D97-AF65-F5344CB8AC3E}">
        <p14:creationId xmlns:p14="http://schemas.microsoft.com/office/powerpoint/2010/main" val="22464903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24</a:t>
            </a:fld>
            <a:endParaRPr lang="en-GB" dirty="0"/>
          </a:p>
        </p:txBody>
      </p:sp>
    </p:spTree>
    <p:extLst>
      <p:ext uri="{BB962C8B-B14F-4D97-AF65-F5344CB8AC3E}">
        <p14:creationId xmlns:p14="http://schemas.microsoft.com/office/powerpoint/2010/main" val="352631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3</a:t>
            </a:fld>
            <a:endParaRPr lang="en-GB" dirty="0"/>
          </a:p>
        </p:txBody>
      </p:sp>
    </p:spTree>
    <p:extLst>
      <p:ext uri="{BB962C8B-B14F-4D97-AF65-F5344CB8AC3E}">
        <p14:creationId xmlns:p14="http://schemas.microsoft.com/office/powerpoint/2010/main" val="1594061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4</a:t>
            </a:fld>
            <a:endParaRPr lang="en-GB" dirty="0"/>
          </a:p>
        </p:txBody>
      </p:sp>
    </p:spTree>
    <p:extLst>
      <p:ext uri="{BB962C8B-B14F-4D97-AF65-F5344CB8AC3E}">
        <p14:creationId xmlns:p14="http://schemas.microsoft.com/office/powerpoint/2010/main" val="3133920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5</a:t>
            </a:fld>
            <a:endParaRPr lang="en-GB" dirty="0"/>
          </a:p>
        </p:txBody>
      </p:sp>
    </p:spTree>
    <p:extLst>
      <p:ext uri="{BB962C8B-B14F-4D97-AF65-F5344CB8AC3E}">
        <p14:creationId xmlns:p14="http://schemas.microsoft.com/office/powerpoint/2010/main" val="111826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6</a:t>
            </a:fld>
            <a:endParaRPr lang="en-GB" dirty="0"/>
          </a:p>
        </p:txBody>
      </p:sp>
    </p:spTree>
    <p:extLst>
      <p:ext uri="{BB962C8B-B14F-4D97-AF65-F5344CB8AC3E}">
        <p14:creationId xmlns:p14="http://schemas.microsoft.com/office/powerpoint/2010/main" val="947158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7</a:t>
            </a:fld>
            <a:endParaRPr lang="en-GB" dirty="0"/>
          </a:p>
        </p:txBody>
      </p:sp>
    </p:spTree>
    <p:extLst>
      <p:ext uri="{BB962C8B-B14F-4D97-AF65-F5344CB8AC3E}">
        <p14:creationId xmlns:p14="http://schemas.microsoft.com/office/powerpoint/2010/main" val="47863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8</a:t>
            </a:fld>
            <a:endParaRPr lang="en-GB" dirty="0"/>
          </a:p>
        </p:txBody>
      </p:sp>
    </p:spTree>
    <p:extLst>
      <p:ext uri="{BB962C8B-B14F-4D97-AF65-F5344CB8AC3E}">
        <p14:creationId xmlns:p14="http://schemas.microsoft.com/office/powerpoint/2010/main" val="31532977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GB" dirty="0" smtClean="0"/>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549850C-5779-4847-863F-3961D95C13CC}" type="slidenum">
              <a:rPr lang="en-GB"/>
              <a:pPr fontAlgn="base">
                <a:spcBef>
                  <a:spcPct val="0"/>
                </a:spcBef>
                <a:spcAft>
                  <a:spcPct val="0"/>
                </a:spcAft>
              </a:pPr>
              <a:t>9</a:t>
            </a:fld>
            <a:endParaRPr lang="en-GB" dirty="0"/>
          </a:p>
        </p:txBody>
      </p:sp>
    </p:spTree>
    <p:extLst>
      <p:ext uri="{BB962C8B-B14F-4D97-AF65-F5344CB8AC3E}">
        <p14:creationId xmlns:p14="http://schemas.microsoft.com/office/powerpoint/2010/main" val="25945087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 Target="../slides/slide4.xml"/><Relationship Id="rId7" Type="http://schemas.openxmlformats.org/officeDocument/2006/relationships/slide" Target="../slides/slide19.xml"/><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slide" Target="../slides/slide16.xml"/><Relationship Id="rId5" Type="http://schemas.openxmlformats.org/officeDocument/2006/relationships/slide" Target="../slides/slide5.xml"/><Relationship Id="rId4" Type="http://schemas.openxmlformats.org/officeDocument/2006/relationships/slide" Target="../slides/slide2.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www.google.co.uk/url?sa=i&amp;rct=j&amp;q=ocr+nationals+in+ict+level+02+logo&amp;source=images&amp;cd=&amp;docid=V5m_yCYP-aE2_M&amp;tbnid=DTQOd6LrYrDCGM:&amp;ved=0CAUQjRw&amp;url=http://decv.co.uk/courses/test/&amp;ei=zegkUtL5EcaR0AX1yoCoCA&amp;bvm=bv.51495398,d.d2k&amp;psig=AFQjCNE5H51wUL1lgYhDZQ2VHp_BrKAYtA&amp;ust=1378236999184474" TargetMode="External"/><Relationship Id="rId2" Type="http://schemas.openxmlformats.org/officeDocument/2006/relationships/slide" Target="../slides/slide2.xml"/><Relationship Id="rId1" Type="http://schemas.openxmlformats.org/officeDocument/2006/relationships/slideMaster" Target="../slideMasters/slideMaster1.xml"/><Relationship Id="rId4" Type="http://schemas.openxmlformats.org/officeDocument/2006/relationships/image" Target="../media/image3.gi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rookeWeston">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latin typeface="Calibri" pitchFamily="34" charset="0"/>
              <a:cs typeface="Calibri" pitchFamily="34" charset="0"/>
            </a:endParaRPr>
          </a:p>
        </p:txBody>
      </p:sp>
      <p:sp>
        <p:nvSpPr>
          <p:cNvPr id="9" name="Title 8"/>
          <p:cNvSpPr>
            <a:spLocks noGrp="1"/>
          </p:cNvSpPr>
          <p:nvPr>
            <p:ph type="ctrTitle"/>
          </p:nvPr>
        </p:nvSpPr>
        <p:spPr>
          <a:xfrm>
            <a:off x="685800" y="214290"/>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7" name="Subtitle 16"/>
          <p:cNvSpPr>
            <a:spLocks noGrp="1"/>
          </p:cNvSpPr>
          <p:nvPr>
            <p:ph type="subTitle" idx="1"/>
          </p:nvPr>
        </p:nvSpPr>
        <p:spPr>
          <a:xfrm>
            <a:off x="871566" y="5515444"/>
            <a:ext cx="7772400" cy="1199704"/>
          </a:xfrm>
        </p:spPr>
        <p:txBody>
          <a:bodyPr lIns="45720" rIns="45720"/>
          <a:lstStyle>
            <a:lvl1pPr marL="0" marR="64008" indent="0" algn="r">
              <a:buNone/>
              <a:defRPr b="1">
                <a:solidFill>
                  <a:schemeClr val="bg1"/>
                </a:solidFill>
                <a:latin typeface="Calibri" pitchFamily="34" charset="0"/>
                <a:cs typeface="Calibri"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Title 6"/>
          <p:cNvSpPr>
            <a:spLocks noGrp="1"/>
          </p:cNvSpPr>
          <p:nvPr>
            <p:ph type="title"/>
          </p:nvPr>
        </p:nvSpPr>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latin typeface="Calibri" pitchFamily="34" charset="0"/>
                <a:cs typeface="Calibri" pitchFamily="34" charset="0"/>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latin typeface="Calibri" pitchFamily="34" charset="0"/>
                <a:cs typeface="Calibri" pitchFamily="34" charset="0"/>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latin typeface="Calibri" pitchFamily="34" charset="0"/>
              <a:cs typeface="Calibri" pitchFamily="34" charset="0"/>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LO1 1-7">
    <p:spTree>
      <p:nvGrpSpPr>
        <p:cNvPr id="1" name=""/>
        <p:cNvGrpSpPr/>
        <p:nvPr/>
      </p:nvGrpSpPr>
      <p:grpSpPr>
        <a:xfrm>
          <a:off x="0" y="0"/>
          <a:ext cx="0" cy="0"/>
          <a:chOff x="0" y="0"/>
          <a:chExt cx="0" cy="0"/>
        </a:xfrm>
      </p:grpSpPr>
      <p:sp>
        <p:nvSpPr>
          <p:cNvPr id="6" name="Title 5"/>
          <p:cNvSpPr>
            <a:spLocks noGrp="1"/>
          </p:cNvSpPr>
          <p:nvPr>
            <p:ph type="title"/>
          </p:nvPr>
        </p:nvSpPr>
        <p:spPr>
          <a:xfrm>
            <a:off x="214282" y="0"/>
            <a:ext cx="7382054" cy="7397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16"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US" sz="1600" b="1" dirty="0" smtClean="0">
                <a:latin typeface="Calibri" pitchFamily="34" charset="0"/>
                <a:ea typeface="Calibri" pitchFamily="34" charset="0"/>
                <a:cs typeface="Calibri" pitchFamily="34" charset="0"/>
              </a:rPr>
              <a:t>LO2:</a:t>
            </a:r>
            <a:r>
              <a:rPr lang="en-US" sz="1600" dirty="0" smtClean="0">
                <a:latin typeface="Calibri" pitchFamily="34" charset="0"/>
                <a:ea typeface="Calibri" pitchFamily="34" charset="0"/>
                <a:cs typeface="Calibri" pitchFamily="34" charset="0"/>
              </a:rPr>
              <a:t> </a:t>
            </a:r>
            <a:r>
              <a:rPr lang="en-GB" sz="1600" dirty="0" smtClean="0">
                <a:latin typeface="Calibri" pitchFamily="34" charset="0"/>
              </a:rPr>
              <a:t>Be able to </a:t>
            </a:r>
            <a:r>
              <a:rPr lang="en-GB" sz="1600" dirty="0" smtClean="0"/>
              <a:t>prepare a</a:t>
            </a:r>
            <a:r>
              <a:rPr lang="en-GB" sz="1600" baseline="0" dirty="0" smtClean="0"/>
              <a:t> effective Splash Screen and Navigation Screen</a:t>
            </a:r>
            <a:endParaRPr lang="en-ZA" sz="1600" dirty="0">
              <a:latin typeface="Calibri" pitchFamily="34" charset="0"/>
              <a:ea typeface="Calibri" pitchFamily="34" charset="0"/>
              <a:cs typeface="Calibri" pitchFamily="34" charset="0"/>
            </a:endParaRPr>
          </a:p>
        </p:txBody>
      </p:sp>
      <p:pic>
        <p:nvPicPr>
          <p:cNvPr id="22" name="Picture 21" descr="111004 logo tbs rehab slogan and  hi def.jpg"/>
          <p:cNvPicPr/>
          <p:nvPr userDrawn="1"/>
        </p:nvPicPr>
        <p:blipFill>
          <a:blip r:embed="rId2" cstate="screen">
            <a:extLst>
              <a:ext uri="{28A0092B-C50C-407E-A947-70E740481C1C}">
                <a14:useLocalDpi xmlns:a14="http://schemas.microsoft.com/office/drawing/2010/main"/>
              </a:ext>
            </a:extLst>
          </a:blip>
          <a:stretch>
            <a:fillRect/>
          </a:stretch>
        </p:blipFill>
        <p:spPr>
          <a:xfrm>
            <a:off x="7724157" y="44624"/>
            <a:ext cx="1384347" cy="1007391"/>
          </a:xfrm>
          <a:prstGeom prst="rect">
            <a:avLst/>
          </a:prstGeom>
        </p:spPr>
      </p:pic>
      <p:sp>
        <p:nvSpPr>
          <p:cNvPr id="15" name="Content Placeholder 1"/>
          <p:cNvSpPr txBox="1">
            <a:spLocks/>
          </p:cNvSpPr>
          <p:nvPr/>
        </p:nvSpPr>
        <p:spPr>
          <a:xfrm>
            <a:off x="214343" y="1049886"/>
            <a:ext cx="8715375" cy="5619474"/>
          </a:xfrm>
          <a:prstGeom prst="rect">
            <a:avLst/>
          </a:prstGeom>
          <a:solidFill>
            <a:schemeClr val="bg1"/>
          </a:solidFill>
          <a:ln w="38100">
            <a:solidFill>
              <a:schemeClr val="accent3"/>
            </a:solidFill>
          </a:ln>
          <a:effectLst>
            <a:outerShdw blurRad="50800" dist="38100" dir="2700000" algn="tl" rotWithShape="0">
              <a:prstClr val="black">
                <a:alpha val="40000"/>
              </a:prstClr>
            </a:outerShdw>
          </a:effectLst>
        </p:spPr>
        <p:txBody>
          <a:bodyPr vert="horz">
            <a:noAutofit/>
          </a:bodyPr>
          <a:lstStyle/>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endPar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endParaRPr>
          </a:p>
          <a:p>
            <a:pPr marL="109728" marR="0" lvl="0" indent="0" algn="l" defTabSz="914400" rtl="0" eaLnBrk="1" fontAlgn="auto" latinLnBrk="0" hangingPunct="1">
              <a:lnSpc>
                <a:spcPct val="100000"/>
              </a:lnSpc>
              <a:spcBef>
                <a:spcPts val="600"/>
              </a:spcBef>
              <a:spcAft>
                <a:spcPts val="600"/>
              </a:spcAft>
              <a:buClr>
                <a:schemeClr val="accent1"/>
              </a:buClr>
              <a:buSzPct val="68000"/>
              <a:buFont typeface="Wingdings 3"/>
              <a:buNone/>
              <a:tabLst/>
              <a:defRPr/>
            </a:pP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t/>
            </a:r>
            <a:br>
              <a:rPr kumimoji="0" lang="en-GB" sz="1600" b="0" i="0" u="none" strike="noStrike" kern="1200" cap="none" spc="0" normalizeH="0" baseline="0" noProof="0" dirty="0" smtClean="0">
                <a:ln>
                  <a:noFill/>
                </a:ln>
                <a:solidFill>
                  <a:schemeClr val="tx1"/>
                </a:solidFill>
                <a:effectLst/>
                <a:uLnTx/>
                <a:uFillTx/>
                <a:latin typeface="Calibri" pitchFamily="34" charset="0"/>
                <a:ea typeface="+mn-ea"/>
                <a:cs typeface="Calibri" pitchFamily="34" charset="0"/>
              </a:rPr>
            </a:br>
            <a:endParaRPr kumimoji="0" lang="en-GB" sz="1600" b="0" i="0" u="none" strike="noStrike" kern="1200" cap="none" spc="0" normalizeH="0" baseline="0" noProof="0" dirty="0">
              <a:ln>
                <a:noFill/>
              </a:ln>
              <a:solidFill>
                <a:schemeClr val="tx1"/>
              </a:solidFill>
              <a:effectLst/>
              <a:uLnTx/>
              <a:uFillTx/>
              <a:latin typeface="Calibri" pitchFamily="34" charset="0"/>
              <a:ea typeface="+mn-ea"/>
              <a:cs typeface="Calibri" pitchFamily="34" charset="0"/>
            </a:endParaRPr>
          </a:p>
        </p:txBody>
      </p:sp>
      <p:sp>
        <p:nvSpPr>
          <p:cNvPr id="13" name="Round Same Side Corner Rectangle 12">
            <a:hlinkClick r:id="rId3" action="ppaction://hlinksldjump"/>
          </p:cNvPr>
          <p:cNvSpPr/>
          <p:nvPr userDrawn="1"/>
        </p:nvSpPr>
        <p:spPr>
          <a:xfrm>
            <a:off x="1825456" y="692696"/>
            <a:ext cx="716074"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1.1</a:t>
            </a:r>
            <a:r>
              <a:rPr lang="en-GB" sz="1100" b="1" baseline="0" dirty="0" smtClean="0">
                <a:latin typeface="Arial" panose="020B0604020202020204" pitchFamily="34" charset="0"/>
                <a:cs typeface="Arial" panose="020B0604020202020204" pitchFamily="34" charset="0"/>
              </a:rPr>
              <a:t> - </a:t>
            </a:r>
            <a:r>
              <a:rPr lang="en-GB" sz="1100" b="1" dirty="0" smtClean="0">
                <a:latin typeface="Arial" panose="020B0604020202020204" pitchFamily="34" charset="0"/>
                <a:cs typeface="Arial" panose="020B0604020202020204" pitchFamily="34" charset="0"/>
              </a:rPr>
              <a:t>Intro</a:t>
            </a:r>
            <a:endParaRPr lang="en-GB" b="1" dirty="0">
              <a:latin typeface="Arial" panose="020B0604020202020204" pitchFamily="34" charset="0"/>
              <a:cs typeface="Arial" panose="020B0604020202020204" pitchFamily="34" charset="0"/>
            </a:endParaRPr>
          </a:p>
        </p:txBody>
      </p:sp>
      <p:sp>
        <p:nvSpPr>
          <p:cNvPr id="17" name="Round Same Side Corner Rectangle 16">
            <a:hlinkClick r:id="rId4" action="ppaction://hlinksldjump"/>
          </p:cNvPr>
          <p:cNvSpPr/>
          <p:nvPr userDrawn="1"/>
        </p:nvSpPr>
        <p:spPr>
          <a:xfrm>
            <a:off x="239395" y="692696"/>
            <a:ext cx="1524293"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Chapter</a:t>
            </a:r>
            <a:r>
              <a:rPr lang="en-GB" sz="1200" b="1" baseline="0" dirty="0" smtClean="0">
                <a:latin typeface="Arial" panose="020B0604020202020204" pitchFamily="34" charset="0"/>
                <a:cs typeface="Arial" panose="020B0604020202020204" pitchFamily="34" charset="0"/>
              </a:rPr>
              <a:t> Information</a:t>
            </a:r>
            <a:endParaRPr lang="en-GB" sz="1200" b="1" dirty="0">
              <a:latin typeface="Arial" panose="020B0604020202020204" pitchFamily="34" charset="0"/>
              <a:cs typeface="Arial" panose="020B0604020202020204" pitchFamily="34" charset="0"/>
            </a:endParaRPr>
          </a:p>
        </p:txBody>
      </p:sp>
      <p:sp>
        <p:nvSpPr>
          <p:cNvPr id="18" name="Round Same Side Corner Rectangle 17">
            <a:hlinkClick r:id="rId5" action="ppaction://hlinksldjump"/>
          </p:cNvPr>
          <p:cNvSpPr/>
          <p:nvPr userDrawn="1"/>
        </p:nvSpPr>
        <p:spPr>
          <a:xfrm>
            <a:off x="2603298" y="692696"/>
            <a:ext cx="1223917"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1.2 - Components</a:t>
            </a:r>
            <a:endParaRPr lang="en-GB" b="1" dirty="0">
              <a:latin typeface="Arial" panose="020B0604020202020204" pitchFamily="34" charset="0"/>
              <a:cs typeface="Arial" panose="020B0604020202020204" pitchFamily="34" charset="0"/>
            </a:endParaRPr>
          </a:p>
        </p:txBody>
      </p:sp>
      <p:sp>
        <p:nvSpPr>
          <p:cNvPr id="19" name="Round Same Side Corner Rectangle 18">
            <a:hlinkClick r:id="rId6" action="ppaction://hlinksldjump"/>
          </p:cNvPr>
          <p:cNvSpPr/>
          <p:nvPr userDrawn="1"/>
        </p:nvSpPr>
        <p:spPr>
          <a:xfrm>
            <a:off x="3888983" y="692696"/>
            <a:ext cx="740064"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1.3 – OS’s</a:t>
            </a:r>
            <a:endParaRPr lang="en-GB" b="1" dirty="0">
              <a:latin typeface="Arial" panose="020B0604020202020204" pitchFamily="34" charset="0"/>
              <a:cs typeface="Arial" panose="020B0604020202020204" pitchFamily="34" charset="0"/>
            </a:endParaRPr>
          </a:p>
        </p:txBody>
      </p:sp>
      <p:sp>
        <p:nvSpPr>
          <p:cNvPr id="20" name="Round Same Side Corner Rectangle 19">
            <a:hlinkClick r:id="" action="ppaction://noaction"/>
          </p:cNvPr>
          <p:cNvSpPr/>
          <p:nvPr userDrawn="1"/>
        </p:nvSpPr>
        <p:spPr>
          <a:xfrm>
            <a:off x="6300192" y="692696"/>
            <a:ext cx="1224136"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a:r>
              <a:rPr lang="en-GB" sz="1200" b="1" dirty="0" smtClean="0">
                <a:latin typeface="Arial" panose="020B0604020202020204" pitchFamily="34" charset="0"/>
                <a:cs typeface="Arial" panose="020B0604020202020204" pitchFamily="34" charset="0"/>
              </a:rPr>
              <a:t>Exam Question</a:t>
            </a:r>
            <a:endParaRPr lang="en-GB" sz="2000" b="1" dirty="0">
              <a:latin typeface="Arial" panose="020B0604020202020204" pitchFamily="34" charset="0"/>
              <a:cs typeface="Arial" panose="020B0604020202020204" pitchFamily="34" charset="0"/>
            </a:endParaRPr>
          </a:p>
        </p:txBody>
      </p:sp>
      <p:sp>
        <p:nvSpPr>
          <p:cNvPr id="21" name="Round Same Side Corner Rectangle 20">
            <a:hlinkClick r:id="rId7" action="ppaction://hlinksldjump"/>
          </p:cNvPr>
          <p:cNvSpPr/>
          <p:nvPr userDrawn="1"/>
        </p:nvSpPr>
        <p:spPr>
          <a:xfrm>
            <a:off x="4690815" y="692696"/>
            <a:ext cx="1547608"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lIns="0" tIns="0" rIns="0" bIns="0" rtlCol="0" anchor="ctr"/>
          <a:lstStyle/>
          <a:p>
            <a:pPr algn="ctr"/>
            <a:r>
              <a:rPr lang="en-GB" sz="1100" b="1" dirty="0" smtClean="0">
                <a:latin typeface="Arial" panose="020B0604020202020204" pitchFamily="34" charset="0"/>
                <a:cs typeface="Arial" panose="020B0604020202020204" pitchFamily="34" charset="0"/>
              </a:rPr>
              <a:t>1.4</a:t>
            </a:r>
            <a:r>
              <a:rPr lang="en-GB" sz="1100" b="1" baseline="0" dirty="0" smtClean="0">
                <a:latin typeface="Arial" panose="020B0604020202020204" pitchFamily="34" charset="0"/>
                <a:cs typeface="Arial" panose="020B0604020202020204" pitchFamily="34" charset="0"/>
              </a:rPr>
              <a:t> – Computer Types</a:t>
            </a:r>
            <a:endParaRPr lang="en-GB"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O1 8-14">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
        <p:nvSpPr>
          <p:cNvPr id="4" name="Round Same Side Corner Rectangle 3">
            <a:hlinkClick r:id="" action="ppaction://noaction"/>
          </p:cNvPr>
          <p:cNvSpPr/>
          <p:nvPr/>
        </p:nvSpPr>
        <p:spPr>
          <a:xfrm>
            <a:off x="3312750"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12</a:t>
            </a:r>
            <a:endParaRPr lang="en-GB" b="1" dirty="0"/>
          </a:p>
        </p:txBody>
      </p:sp>
      <p:sp>
        <p:nvSpPr>
          <p:cNvPr id="5" name="Round Same Side Corner Rectangle 4">
            <a:hlinkClick r:id="rId2" action="ppaction://hlinksldjump"/>
          </p:cNvPr>
          <p:cNvSpPr/>
          <p:nvPr/>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8" name="Round Same Side Corner Rectangle 7">
            <a:hlinkClick r:id="" action="ppaction://noaction"/>
          </p:cNvPr>
          <p:cNvSpPr/>
          <p:nvPr/>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LO1</a:t>
            </a:r>
            <a:endParaRPr lang="en-GB" sz="1400" b="1" dirty="0"/>
          </a:p>
        </p:txBody>
      </p:sp>
      <p:sp>
        <p:nvSpPr>
          <p:cNvPr id="7" name="Round Same Side Corner Rectangle 6">
            <a:hlinkClick r:id="" action="ppaction://noaction"/>
          </p:cNvPr>
          <p:cNvSpPr/>
          <p:nvPr/>
        </p:nvSpPr>
        <p:spPr>
          <a:xfrm>
            <a:off x="3780758"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13</a:t>
            </a:r>
            <a:endParaRPr lang="en-GB" b="1" dirty="0"/>
          </a:p>
        </p:txBody>
      </p:sp>
      <p:sp>
        <p:nvSpPr>
          <p:cNvPr id="10" name="Round Same Side Corner Rectangle 9">
            <a:hlinkClick r:id="" action="ppaction://noaction"/>
          </p:cNvPr>
          <p:cNvSpPr/>
          <p:nvPr/>
        </p:nvSpPr>
        <p:spPr>
          <a:xfrm>
            <a:off x="4248766"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14</a:t>
            </a:r>
            <a:endParaRPr lang="en-GB" b="1" dirty="0"/>
          </a:p>
        </p:txBody>
      </p:sp>
      <p:sp>
        <p:nvSpPr>
          <p:cNvPr id="11" name="Round Same Side Corner Rectangle 10">
            <a:hlinkClick r:id="" action="ppaction://noaction"/>
          </p:cNvPr>
          <p:cNvSpPr/>
          <p:nvPr/>
        </p:nvSpPr>
        <p:spPr>
          <a:xfrm>
            <a:off x="4716862"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15</a:t>
            </a:r>
            <a:endParaRPr lang="en-GB" b="1" dirty="0"/>
          </a:p>
        </p:txBody>
      </p:sp>
      <p:sp>
        <p:nvSpPr>
          <p:cNvPr id="12" name="Round Same Side Corner Rectangle 11">
            <a:hlinkClick r:id="" action="ppaction://noaction"/>
          </p:cNvPr>
          <p:cNvSpPr/>
          <p:nvPr/>
        </p:nvSpPr>
        <p:spPr>
          <a:xfrm>
            <a:off x="5195564"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16</a:t>
            </a:r>
            <a:endParaRPr lang="en-GB" b="1" dirty="0"/>
          </a:p>
        </p:txBody>
      </p:sp>
      <p:sp>
        <p:nvSpPr>
          <p:cNvPr id="16" name="Round Same Side Corner Rectangle 15">
            <a:hlinkClick r:id="" action="ppaction://noaction"/>
          </p:cNvPr>
          <p:cNvSpPr/>
          <p:nvPr/>
        </p:nvSpPr>
        <p:spPr>
          <a:xfrm>
            <a:off x="5663995"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17</a:t>
            </a:r>
            <a:endParaRPr lang="en-GB" b="1" dirty="0"/>
          </a:p>
        </p:txBody>
      </p:sp>
      <p:sp>
        <p:nvSpPr>
          <p:cNvPr id="17" name="Round Same Side Corner Rectangle 16">
            <a:hlinkClick r:id="" action="ppaction://noaction"/>
          </p:cNvPr>
          <p:cNvSpPr/>
          <p:nvPr/>
        </p:nvSpPr>
        <p:spPr>
          <a:xfrm>
            <a:off x="6132426"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18</a:t>
            </a:r>
            <a:endParaRPr lang="en-GB" b="1" dirty="0"/>
          </a:p>
        </p:txBody>
      </p:sp>
      <p:sp>
        <p:nvSpPr>
          <p:cNvPr id="20" name="Round Same Side Corner Rectangle 19">
            <a:hlinkClick r:id="" action="ppaction://noaction"/>
          </p:cNvPr>
          <p:cNvSpPr/>
          <p:nvPr/>
        </p:nvSpPr>
        <p:spPr>
          <a:xfrm>
            <a:off x="2567651" y="729079"/>
            <a:ext cx="67266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1-11</a:t>
            </a:r>
            <a:endParaRPr lang="en-GB" sz="1400" b="1" dirty="0"/>
          </a:p>
        </p:txBody>
      </p:sp>
      <p:pic>
        <p:nvPicPr>
          <p:cNvPr id="14" name="Picture 7" descr="http://decv.co.uk/wp-content/uploads/2013/02/OCR-Logo-300x139.gif">
            <a:hlinkClick r:id="rId3"/>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572084" y="0"/>
            <a:ext cx="1571916" cy="728321"/>
          </a:xfrm>
          <a:prstGeom prst="rect">
            <a:avLst/>
          </a:prstGeom>
          <a:noFill/>
          <a:extLst>
            <a:ext uri="{909E8E84-426E-40DD-AFC4-6F175D3DCCD1}">
              <a14:hiddenFill xmlns:a14="http://schemas.microsoft.com/office/drawing/2010/main">
                <a:solidFill>
                  <a:srgbClr val="FFFFFF"/>
                </a:solidFill>
              </a14:hiddenFill>
            </a:ext>
          </a:extLst>
        </p:spPr>
      </p:pic>
      <p:sp>
        <p:nvSpPr>
          <p:cNvPr id="15" name="Round Same Side Corner Rectangle 14">
            <a:hlinkClick r:id="" action="ppaction://noaction"/>
          </p:cNvPr>
          <p:cNvSpPr/>
          <p:nvPr userDrawn="1"/>
        </p:nvSpPr>
        <p:spPr>
          <a:xfrm>
            <a:off x="3312750" y="720054"/>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12</a:t>
            </a:r>
            <a:endParaRPr lang="en-GB" b="1" dirty="0"/>
          </a:p>
        </p:txBody>
      </p:sp>
      <p:sp>
        <p:nvSpPr>
          <p:cNvPr id="18" name="Round Same Side Corner Rectangle 17">
            <a:hlinkClick r:id="rId2" action="ppaction://hlinksldjump"/>
          </p:cNvPr>
          <p:cNvSpPr/>
          <p:nvPr userDrawn="1"/>
        </p:nvSpPr>
        <p:spPr>
          <a:xfrm>
            <a:off x="311404" y="717964"/>
            <a:ext cx="1643074" cy="357190"/>
          </a:xfrm>
          <a:prstGeom prst="round2SameRect">
            <a:avLst/>
          </a:prstGeom>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en-GB" b="1" dirty="0" smtClean="0"/>
              <a:t>Assignment</a:t>
            </a:r>
            <a:endParaRPr lang="en-GB" b="1" dirty="0"/>
          </a:p>
        </p:txBody>
      </p:sp>
      <p:sp>
        <p:nvSpPr>
          <p:cNvPr id="19" name="Round Same Side Corner Rectangle 18">
            <a:hlinkClick r:id="" action="ppaction://noaction"/>
          </p:cNvPr>
          <p:cNvSpPr/>
          <p:nvPr userDrawn="1"/>
        </p:nvSpPr>
        <p:spPr>
          <a:xfrm>
            <a:off x="2027211" y="720054"/>
            <a:ext cx="468519"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LO1</a:t>
            </a:r>
            <a:endParaRPr lang="en-GB" sz="1400" b="1" dirty="0"/>
          </a:p>
        </p:txBody>
      </p:sp>
      <p:sp>
        <p:nvSpPr>
          <p:cNvPr id="21" name="Round Same Side Corner Rectangle 20">
            <a:hlinkClick r:id="" action="ppaction://noaction"/>
          </p:cNvPr>
          <p:cNvSpPr/>
          <p:nvPr userDrawn="1"/>
        </p:nvSpPr>
        <p:spPr>
          <a:xfrm>
            <a:off x="3780758"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13</a:t>
            </a:r>
            <a:endParaRPr lang="en-GB" b="1" dirty="0"/>
          </a:p>
        </p:txBody>
      </p:sp>
      <p:sp>
        <p:nvSpPr>
          <p:cNvPr id="22" name="Round Same Side Corner Rectangle 21">
            <a:hlinkClick r:id="" action="ppaction://noaction"/>
          </p:cNvPr>
          <p:cNvSpPr/>
          <p:nvPr userDrawn="1"/>
        </p:nvSpPr>
        <p:spPr>
          <a:xfrm>
            <a:off x="4248766"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14</a:t>
            </a:r>
            <a:endParaRPr lang="en-GB" b="1" dirty="0"/>
          </a:p>
        </p:txBody>
      </p:sp>
      <p:sp>
        <p:nvSpPr>
          <p:cNvPr id="23" name="Round Same Side Corner Rectangle 22">
            <a:hlinkClick r:id="" action="ppaction://noaction"/>
          </p:cNvPr>
          <p:cNvSpPr/>
          <p:nvPr userDrawn="1"/>
        </p:nvSpPr>
        <p:spPr>
          <a:xfrm>
            <a:off x="4716862" y="728321"/>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15</a:t>
            </a:r>
            <a:endParaRPr lang="en-GB" b="1" dirty="0"/>
          </a:p>
        </p:txBody>
      </p:sp>
      <p:sp>
        <p:nvSpPr>
          <p:cNvPr id="24" name="Round Same Side Corner Rectangle 23">
            <a:hlinkClick r:id="" action="ppaction://noaction"/>
          </p:cNvPr>
          <p:cNvSpPr/>
          <p:nvPr userDrawn="1"/>
        </p:nvSpPr>
        <p:spPr>
          <a:xfrm>
            <a:off x="5195564"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16</a:t>
            </a:r>
            <a:endParaRPr lang="en-GB" b="1" dirty="0"/>
          </a:p>
        </p:txBody>
      </p:sp>
      <p:sp>
        <p:nvSpPr>
          <p:cNvPr id="25" name="Round Same Side Corner Rectangle 24">
            <a:hlinkClick r:id="" action="ppaction://noaction"/>
          </p:cNvPr>
          <p:cNvSpPr/>
          <p:nvPr userDrawn="1"/>
        </p:nvSpPr>
        <p:spPr>
          <a:xfrm>
            <a:off x="5663995"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17</a:t>
            </a:r>
            <a:endParaRPr lang="en-GB" b="1" dirty="0"/>
          </a:p>
        </p:txBody>
      </p:sp>
      <p:sp>
        <p:nvSpPr>
          <p:cNvPr id="26" name="Round Same Side Corner Rectangle 25">
            <a:hlinkClick r:id="" action="ppaction://noaction"/>
          </p:cNvPr>
          <p:cNvSpPr/>
          <p:nvPr userDrawn="1"/>
        </p:nvSpPr>
        <p:spPr>
          <a:xfrm>
            <a:off x="6132426" y="729079"/>
            <a:ext cx="396000" cy="357190"/>
          </a:xfrm>
          <a:prstGeom prst="round2SameRect">
            <a:avLst/>
          </a:prstGeom>
          <a:effectLst/>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100" b="1" dirty="0" smtClean="0"/>
              <a:t>18</a:t>
            </a:r>
            <a:endParaRPr lang="en-GB" b="1" dirty="0"/>
          </a:p>
        </p:txBody>
      </p:sp>
      <p:sp>
        <p:nvSpPr>
          <p:cNvPr id="27" name="Round Same Side Corner Rectangle 26">
            <a:hlinkClick r:id="" action="ppaction://noaction"/>
          </p:cNvPr>
          <p:cNvSpPr/>
          <p:nvPr userDrawn="1"/>
        </p:nvSpPr>
        <p:spPr>
          <a:xfrm>
            <a:off x="2567651" y="729079"/>
            <a:ext cx="672668" cy="357190"/>
          </a:xfrm>
          <a:prstGeom prst="round2SameRect">
            <a:avLst/>
          </a:prstGeom>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000" b="1" dirty="0" smtClean="0"/>
              <a:t>1-11</a:t>
            </a:r>
            <a:endParaRPr lang="en-GB" sz="1400" b="1" dirty="0"/>
          </a:p>
        </p:txBody>
      </p:sp>
      <p:pic>
        <p:nvPicPr>
          <p:cNvPr id="28" name="Picture 7" descr="http://decv.co.uk/wp-content/uploads/2013/02/OCR-Logo-300x139.gif">
            <a:hlinkClick r:id="rId3"/>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7572084" y="0"/>
            <a:ext cx="1571916" cy="728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97259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ssignment">
    <p:spTree>
      <p:nvGrpSpPr>
        <p:cNvPr id="1" name=""/>
        <p:cNvGrpSpPr/>
        <p:nvPr/>
      </p:nvGrpSpPr>
      <p:grpSpPr>
        <a:xfrm>
          <a:off x="0" y="0"/>
          <a:ext cx="0" cy="0"/>
          <a:chOff x="0" y="0"/>
          <a:chExt cx="0" cy="0"/>
        </a:xfrm>
      </p:grpSpPr>
      <p:sp>
        <p:nvSpPr>
          <p:cNvPr id="6" name="Title 5"/>
          <p:cNvSpPr>
            <a:spLocks noGrp="1"/>
          </p:cNvSpPr>
          <p:nvPr>
            <p:ph type="title"/>
          </p:nvPr>
        </p:nvSpPr>
        <p:spPr>
          <a:xfrm>
            <a:off x="214282" y="-117500"/>
            <a:ext cx="8229600" cy="857256"/>
          </a:xfrm>
        </p:spPr>
        <p:txBody>
          <a:bodyPr rtlCol="0"/>
          <a:lstStyle>
            <a:lvl1pPr>
              <a:defRPr>
                <a:latin typeface="Calibri" pitchFamily="34" charset="0"/>
                <a:cs typeface="Calibri" pitchFamily="34" charset="0"/>
              </a:defRPr>
            </a:lvl1pPr>
            <a:extLst/>
          </a:lstStyle>
          <a:p>
            <a:r>
              <a:rPr kumimoji="0" lang="en-US" smtClean="0"/>
              <a:t>Click to edit Master title style</a:t>
            </a:r>
            <a:endParaRPr kumimoji="0" lang="en-US"/>
          </a:p>
        </p:txBody>
      </p:sp>
    </p:spTree>
    <p:extLst>
      <p:ext uri="{BB962C8B-B14F-4D97-AF65-F5344CB8AC3E}">
        <p14:creationId xmlns:p14="http://schemas.microsoft.com/office/powerpoint/2010/main" val="428938571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9850" y="85725"/>
            <a:ext cx="7813675" cy="5461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1600200"/>
            <a:ext cx="8229600" cy="4525963"/>
          </a:xfrm>
          <a:prstGeom prst="rect">
            <a:avLst/>
          </a:prstGeom>
        </p:spPr>
        <p:txBody>
          <a:bodyPr/>
          <a:lstStyle/>
          <a:p>
            <a:endParaRPr lang="en-GB"/>
          </a:p>
        </p:txBody>
      </p:sp>
    </p:spTree>
    <p:extLst>
      <p:ext uri="{BB962C8B-B14F-4D97-AF65-F5344CB8AC3E}">
        <p14:creationId xmlns:p14="http://schemas.microsoft.com/office/powerpoint/2010/main" val="3606776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13648" y="5937012"/>
            <a:ext cx="3203848"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2" name="Freeform 11"/>
          <p:cNvSpPr>
            <a:spLocks/>
          </p:cNvSpPr>
          <p:nvPr/>
        </p:nvSpPr>
        <p:spPr bwMode="auto">
          <a:xfrm>
            <a:off x="1" y="5924550"/>
            <a:ext cx="2339752"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latin typeface="Calibri" pitchFamily="34" charset="0"/>
              <a:cs typeface="Calibri" pitchFamily="34" charset="0"/>
            </a:endParaRPr>
          </a:p>
        </p:txBody>
      </p:sp>
      <p:sp>
        <p:nvSpPr>
          <p:cNvPr id="14" name="Right Triangle 13"/>
          <p:cNvSpPr>
            <a:spLocks/>
          </p:cNvSpPr>
          <p:nvPr/>
        </p:nvSpPr>
        <p:spPr bwMode="auto">
          <a:xfrm>
            <a:off x="-6042" y="5949279"/>
            <a:ext cx="1913746" cy="922841"/>
          </a:xfrm>
          <a:prstGeom prst="rtTriangle">
            <a:avLst/>
          </a:prstGeom>
          <a:blipFill>
            <a:blip r:embed="rId9" cstate="print">
              <a:alphaModFix amt="50000"/>
              <a:extLst>
                <a:ext uri="{28A0092B-C50C-407E-A947-70E740481C1C}">
                  <a14:useLocalDpi xmlns:a14="http://schemas.microsoft.com/office/drawing/2010/main"/>
                </a:ext>
              </a:extLst>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latin typeface="Calibri" pitchFamily="34" charset="0"/>
              <a:cs typeface="Calibri" pitchFamily="34" charset="0"/>
            </a:endParaRPr>
          </a:p>
        </p:txBody>
      </p:sp>
      <p:cxnSp>
        <p:nvCxnSpPr>
          <p:cNvPr id="15" name="Straight Connector 14"/>
          <p:cNvCxnSpPr>
            <a:stCxn id="14" idx="0"/>
            <a:endCxn id="14" idx="4"/>
          </p:cNvCxnSpPr>
          <p:nvPr/>
        </p:nvCxnSpPr>
        <p:spPr>
          <a:xfrm rot="16200000" flipH="1">
            <a:off x="489410" y="5453826"/>
            <a:ext cx="922841" cy="1913746"/>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4"/>
            <a:ext cx="8229600" cy="857256"/>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000108"/>
            <a:ext cx="8229600" cy="4929222"/>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1" r:id="rId4"/>
    <p:sldLayoutId id="2147483712" r:id="rId5"/>
    <p:sldLayoutId id="2147483713" r:id="rId6"/>
    <p:sldLayoutId id="2147483714" r:id="rId7"/>
  </p:sldLayoutIdLst>
  <p:timing>
    <p:tnLst>
      <p:par>
        <p:cTn id="1" dur="indefinite" restart="never" nodeType="tmRoot"/>
      </p:par>
    </p:tnLst>
  </p:timing>
  <p:txStyles>
    <p:titleStyle>
      <a:lvl1pPr algn="l" rtl="0" eaLnBrk="1" latinLnBrk="0" hangingPunct="1">
        <a:spcBef>
          <a:spcPct val="0"/>
        </a:spcBef>
        <a:buNone/>
        <a:defRPr kumimoji="0" sz="4400" b="1" kern="1200">
          <a:solidFill>
            <a:schemeClr val="tx2"/>
          </a:solidFill>
          <a:effectLst>
            <a:outerShdw blurRad="31750" dist="25400" dir="5400000" algn="tl" rotWithShape="0">
              <a:srgbClr val="000000">
                <a:alpha val="25000"/>
              </a:srgbClr>
            </a:outerShdw>
          </a:effectLst>
          <a:latin typeface="Calibri" pitchFamily="34" charset="0"/>
          <a:ea typeface="+mj-ea"/>
          <a:cs typeface="Calibri" pitchFamily="34" charset="0"/>
        </a:defRPr>
      </a:lvl1pPr>
      <a:extLst/>
    </p:titleStyle>
    <p:bodyStyle>
      <a:lvl1pPr marL="365760" indent="-256032" algn="l" rtl="0" eaLnBrk="1" latinLnBrk="0" hangingPunct="1">
        <a:spcBef>
          <a:spcPts val="0"/>
        </a:spcBef>
        <a:spcAft>
          <a:spcPts val="600"/>
        </a:spcAft>
        <a:buClr>
          <a:schemeClr val="accent1"/>
        </a:buClr>
        <a:buSzPct val="68000"/>
        <a:buFont typeface="Wingdings 3"/>
        <a:buChar char=""/>
        <a:defRPr kumimoji="0" sz="2700" kern="1200">
          <a:solidFill>
            <a:schemeClr val="tx1"/>
          </a:solidFill>
          <a:latin typeface="Calibri" pitchFamily="34" charset="0"/>
          <a:ea typeface="+mn-ea"/>
          <a:cs typeface="Calibri" pitchFamily="34" charset="0"/>
        </a:defRPr>
      </a:lvl1pPr>
      <a:lvl2pPr marL="621792" indent="-228600" algn="l" rtl="0" eaLnBrk="1" latinLnBrk="0" hangingPunct="1">
        <a:spcBef>
          <a:spcPts val="0"/>
        </a:spcBef>
        <a:spcAft>
          <a:spcPts val="600"/>
        </a:spcAft>
        <a:buClr>
          <a:schemeClr val="accent1"/>
        </a:buClr>
        <a:buFont typeface="Verdana"/>
        <a:buChar char="◦"/>
        <a:defRPr kumimoji="0" sz="2300" kern="1200">
          <a:solidFill>
            <a:schemeClr val="tx1"/>
          </a:solidFill>
          <a:latin typeface="Calibri" pitchFamily="34" charset="0"/>
          <a:ea typeface="+mn-ea"/>
          <a:cs typeface="Calibri" pitchFamily="34" charset="0"/>
        </a:defRPr>
      </a:lvl2pPr>
      <a:lvl3pPr marL="859536" indent="-228600" algn="l" rtl="0" eaLnBrk="1" latinLnBrk="0" hangingPunct="1">
        <a:spcBef>
          <a:spcPts val="0"/>
        </a:spcBef>
        <a:spcAft>
          <a:spcPts val="600"/>
        </a:spcAft>
        <a:buClr>
          <a:schemeClr val="accent2"/>
        </a:buClr>
        <a:buSzPct val="100000"/>
        <a:buFont typeface="Wingdings 2"/>
        <a:buChar char=""/>
        <a:defRPr kumimoji="0" sz="2100" kern="1200">
          <a:solidFill>
            <a:schemeClr val="tx1"/>
          </a:solidFill>
          <a:latin typeface="Calibri" pitchFamily="34" charset="0"/>
          <a:ea typeface="+mn-ea"/>
          <a:cs typeface="Calibri" pitchFamily="34" charset="0"/>
        </a:defRPr>
      </a:lvl3pPr>
      <a:lvl4pPr marL="1143000" indent="-228600" algn="l" rtl="0" eaLnBrk="1" latinLnBrk="0" hangingPunct="1">
        <a:spcBef>
          <a:spcPts val="0"/>
        </a:spcBef>
        <a:spcAft>
          <a:spcPts val="600"/>
        </a:spcAft>
        <a:buClr>
          <a:schemeClr val="accent2"/>
        </a:buClr>
        <a:buFont typeface="Wingdings 2"/>
        <a:buChar char=""/>
        <a:defRPr kumimoji="0" sz="1900" kern="1200">
          <a:solidFill>
            <a:schemeClr val="tx1"/>
          </a:solidFill>
          <a:latin typeface="Calibri" pitchFamily="34" charset="0"/>
          <a:ea typeface="+mn-ea"/>
          <a:cs typeface="Calibri" pitchFamily="34" charset="0"/>
        </a:defRPr>
      </a:lvl4pPr>
      <a:lvl5pPr marL="1371600" indent="-228600" algn="l" rtl="0" eaLnBrk="1" latinLnBrk="0" hangingPunct="1">
        <a:spcBef>
          <a:spcPts val="0"/>
        </a:spcBef>
        <a:spcAft>
          <a:spcPts val="600"/>
        </a:spcAft>
        <a:buClr>
          <a:schemeClr val="accent2"/>
        </a:buClr>
        <a:buFont typeface="Wingdings 2"/>
        <a:buChar char=""/>
        <a:defRPr kumimoji="0" sz="1800" kern="1200">
          <a:solidFill>
            <a:schemeClr val="tx1"/>
          </a:solidFill>
          <a:latin typeface="Calibri" pitchFamily="34" charset="0"/>
          <a:ea typeface="+mn-ea"/>
          <a:cs typeface="Calibri" pitchFamily="34" charset="0"/>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7.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3.gif"/><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26.jpe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3.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34.jpeg"/><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35.jpe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ideo" Target="file:///C:\Users\srafferty\Desktop\British%20School%20-%20ICT\Videos\1.1%20-%20Computer%20Hardware%20Basics.mp4"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Rectangle 6"/>
          <p:cNvSpPr/>
          <p:nvPr/>
        </p:nvSpPr>
        <p:spPr>
          <a:xfrm>
            <a:off x="251520" y="260648"/>
            <a:ext cx="8640960" cy="219566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pic>
        <p:nvPicPr>
          <p:cNvPr id="9" name="Picture 8" descr="111004 logo tbs rehab slogan and  hi def.jpg"/>
          <p:cNvPicPr/>
          <p:nvPr/>
        </p:nvPicPr>
        <p:blipFill>
          <a:blip r:embed="rId3" cstate="screen">
            <a:extLst>
              <a:ext uri="{28A0092B-C50C-407E-A947-70E740481C1C}">
                <a14:useLocalDpi xmlns:a14="http://schemas.microsoft.com/office/drawing/2010/main"/>
              </a:ext>
            </a:extLst>
          </a:blip>
          <a:stretch>
            <a:fillRect/>
          </a:stretch>
        </p:blipFill>
        <p:spPr>
          <a:xfrm>
            <a:off x="395536" y="548680"/>
            <a:ext cx="2507456" cy="1815872"/>
          </a:xfrm>
          <a:prstGeom prst="rect">
            <a:avLst/>
          </a:prstGeom>
        </p:spPr>
      </p:pic>
      <p:sp>
        <p:nvSpPr>
          <p:cNvPr id="3" name="Subtitle 2"/>
          <p:cNvSpPr>
            <a:spLocks noGrp="1"/>
          </p:cNvSpPr>
          <p:nvPr>
            <p:ph type="subTitle" idx="1"/>
          </p:nvPr>
        </p:nvSpPr>
        <p:spPr>
          <a:xfrm>
            <a:off x="251520" y="5517232"/>
            <a:ext cx="8640960" cy="771076"/>
          </a:xfrm>
        </p:spPr>
        <p:txBody>
          <a:bodyPr rtlCol="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40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1.1 </a:t>
            </a:r>
            <a:r>
              <a:rPr lang="en-GB" sz="40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Types of Components of Computer Systems</a:t>
            </a:r>
            <a:endParaRPr lang="en-GB"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TextBox 7"/>
          <p:cNvSpPr txBox="1"/>
          <p:nvPr/>
        </p:nvSpPr>
        <p:spPr>
          <a:xfrm>
            <a:off x="1475656" y="332656"/>
            <a:ext cx="7128792" cy="2123658"/>
          </a:xfrm>
          <a:prstGeom prst="rect">
            <a:avLst/>
          </a:prstGeom>
          <a:noFill/>
        </p:spPr>
        <p:txBody>
          <a:bodyPr wrap="square" rtlCol="0">
            <a:spAutoFit/>
          </a:bodyPr>
          <a:lstStyle/>
          <a:p>
            <a:pPr algn="r"/>
            <a:r>
              <a:rPr lang="en-GB" sz="2800" b="1" dirty="0" smtClean="0">
                <a:solidFill>
                  <a:schemeClr val="tx1">
                    <a:lumMod val="50000"/>
                    <a:lumOff val="50000"/>
                  </a:schemeClr>
                </a:solidFill>
              </a:rPr>
              <a:t>INFORMATION AND COMMUNICATION TECHNOLOGY– </a:t>
            </a:r>
            <a:r>
              <a:rPr lang="en-GB" sz="2800" b="1" dirty="0" err="1" smtClean="0">
                <a:solidFill>
                  <a:schemeClr val="tx1">
                    <a:lumMod val="50000"/>
                    <a:lumOff val="50000"/>
                  </a:schemeClr>
                </a:solidFill>
              </a:rPr>
              <a:t>iGCSE</a:t>
            </a:r>
            <a:r>
              <a:rPr lang="en-GB" sz="2800" b="1" dirty="0" smtClean="0">
                <a:solidFill>
                  <a:schemeClr val="tx1">
                    <a:lumMod val="50000"/>
                    <a:lumOff val="50000"/>
                  </a:schemeClr>
                </a:solidFill>
              </a:rPr>
              <a:t> </a:t>
            </a:r>
            <a:endParaRPr lang="en-GB" sz="2800" b="1" dirty="0">
              <a:solidFill>
                <a:schemeClr val="tx1">
                  <a:lumMod val="50000"/>
                  <a:lumOff val="50000"/>
                </a:schemeClr>
              </a:solidFill>
            </a:endParaRPr>
          </a:p>
          <a:p>
            <a:pPr algn="r"/>
            <a:r>
              <a:rPr lang="en-GB" sz="3600" b="1" dirty="0" smtClean="0">
                <a:solidFill>
                  <a:schemeClr val="tx1">
                    <a:lumMod val="50000"/>
                    <a:lumOff val="50000"/>
                  </a:schemeClr>
                </a:solidFill>
              </a:rPr>
              <a:t>2015-16</a:t>
            </a:r>
            <a:endParaRPr lang="en-GB" sz="4000" b="1" dirty="0" smtClean="0">
              <a:solidFill>
                <a:schemeClr val="tx1">
                  <a:lumMod val="50000"/>
                  <a:lumOff val="50000"/>
                </a:schemeClr>
              </a:solidFill>
            </a:endParaRPr>
          </a:p>
          <a:p>
            <a:pPr algn="r"/>
            <a:r>
              <a:rPr lang="en-GB" sz="4000" b="1" dirty="0" smtClean="0">
                <a:solidFill>
                  <a:schemeClr val="tx1">
                    <a:lumMod val="50000"/>
                    <a:lumOff val="50000"/>
                  </a:schemeClr>
                </a:solidFill>
              </a:rPr>
              <a:t>0417</a:t>
            </a:r>
            <a:endParaRPr lang="en-GB" sz="4000" b="1" dirty="0">
              <a:solidFill>
                <a:schemeClr val="tx1">
                  <a:lumMod val="50000"/>
                  <a:lumOff val="50000"/>
                </a:schemeClr>
              </a:solidFill>
            </a:endParaRPr>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473764" y="2652584"/>
            <a:ext cx="6517836" cy="2200502"/>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741096" cy="625434"/>
          </a:xfrm>
        </p:spPr>
        <p:txBody>
          <a:bodyPr>
            <a:noAutofit/>
          </a:bodyPr>
          <a:lstStyle/>
          <a:p>
            <a:r>
              <a:rPr lang="en-GB" sz="3600" dirty="0"/>
              <a:t>1.2 – Main Components </a:t>
            </a:r>
            <a:r>
              <a:rPr lang="en-GB" sz="3600" dirty="0"/>
              <a:t>– Power Supply</a:t>
            </a:r>
            <a:endParaRPr lang="en-GB" sz="3600" b="1" dirty="0" smtClean="0"/>
          </a:p>
        </p:txBody>
      </p:sp>
      <p:sp>
        <p:nvSpPr>
          <p:cNvPr id="8" name="Rectangle 7"/>
          <p:cNvSpPr/>
          <p:nvPr/>
        </p:nvSpPr>
        <p:spPr>
          <a:xfrm>
            <a:off x="323850" y="1143000"/>
            <a:ext cx="6534150" cy="5262979"/>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sz="2100" b="1" dirty="0" smtClean="0">
                <a:solidFill>
                  <a:srgbClr val="FF0000"/>
                </a:solidFill>
                <a:latin typeface="Calibri" panose="020F0502020204030204" pitchFamily="34" charset="0"/>
              </a:rPr>
              <a:t>Power Supply </a:t>
            </a:r>
            <a:r>
              <a:rPr lang="en-GB" sz="2100" b="1" dirty="0" smtClean="0">
                <a:latin typeface="Calibri" panose="020F0502020204030204" pitchFamily="34" charset="0"/>
              </a:rPr>
              <a:t>– </a:t>
            </a:r>
            <a:r>
              <a:rPr lang="en-GB" sz="2100" dirty="0" smtClean="0">
                <a:latin typeface="Calibri" panose="020F0502020204030204" pitchFamily="34" charset="0"/>
              </a:rPr>
              <a:t>There are several types of power supply, depending on the computer. Most bases have the large volt supply that comes with the connector cables for the majority of computer components. It has a fan because of the heat generated and a plug socket.</a:t>
            </a:r>
          </a:p>
          <a:p>
            <a:pPr marL="342900" indent="-342900">
              <a:buClr>
                <a:srgbClr val="00B050"/>
              </a:buClr>
              <a:buFont typeface="Wingdings 3" panose="05040102010807070707" pitchFamily="18" charset="2"/>
              <a:buChar char=""/>
            </a:pPr>
            <a:r>
              <a:rPr lang="en-GB" sz="2100" dirty="0" smtClean="0">
                <a:latin typeface="Calibri" panose="020F0502020204030204" pitchFamily="34" charset="0"/>
              </a:rPr>
              <a:t>For Laptops they will have their own unique supply, a small box with a lead and connector but not additional wires as the hardware is internal. It is rare for a laptop to have the supply integrated.</a:t>
            </a:r>
          </a:p>
          <a:p>
            <a:pPr marL="342900" indent="-342900">
              <a:buClr>
                <a:srgbClr val="00B050"/>
              </a:buClr>
              <a:buFont typeface="Wingdings 3" panose="05040102010807070707" pitchFamily="18" charset="2"/>
              <a:buChar char=""/>
            </a:pPr>
            <a:r>
              <a:rPr lang="en-US" sz="2100" dirty="0" smtClean="0">
                <a:latin typeface="Calibri" panose="020F0502020204030204" pitchFamily="34" charset="0"/>
              </a:rPr>
              <a:t>They are necessary for obvious reasons, without a supply a base will not turn on, without a supply, the battery on the laptop will run out, how much depending on the age of the battery and usage.</a:t>
            </a:r>
            <a:endParaRPr lang="en-GB" sz="2100" dirty="0" smtClean="0">
              <a:latin typeface="Calibri" panose="020F0502020204030204" pitchFamily="34" charset="0"/>
            </a:endParaRPr>
          </a:p>
          <a:p>
            <a:pPr marL="342900" indent="-342900">
              <a:buClr>
                <a:srgbClr val="00B050"/>
              </a:buClr>
              <a:buFont typeface="Wingdings 3" panose="05040102010807070707" pitchFamily="18" charset="2"/>
              <a:buChar char=""/>
            </a:pPr>
            <a:r>
              <a:rPr lang="en-US" sz="2100" b="1" dirty="0" smtClean="0">
                <a:latin typeface="Calibri" panose="020F0502020204030204" pitchFamily="34" charset="0"/>
              </a:rPr>
              <a:t>In the exam you will not be asked about types but about safety, how to protect them, how to conceal the wires or how to protect the user from shock.</a:t>
            </a:r>
            <a:endParaRPr lang="en-GB" sz="2100" b="1" dirty="0">
              <a:latin typeface="Calibri" panose="020F0502020204030204" pitchFamily="34" charset="0"/>
            </a:endParaRPr>
          </a:p>
        </p:txBody>
      </p:sp>
      <p:pic>
        <p:nvPicPr>
          <p:cNvPr id="12" name="Picture 11" descr="psu 1.jpg"/>
          <p:cNvPicPr>
            <a:picLocks noChangeAspect="1"/>
          </p:cNvPicPr>
          <p:nvPr/>
        </p:nvPicPr>
        <p:blipFill>
          <a:blip r:embed="rId3" cstate="print"/>
          <a:stretch>
            <a:fillRect/>
          </a:stretch>
        </p:blipFill>
        <p:spPr>
          <a:xfrm>
            <a:off x="7010400" y="1219200"/>
            <a:ext cx="1778000" cy="1189421"/>
          </a:xfrm>
          <a:prstGeom prst="rect">
            <a:avLst/>
          </a:prstGeom>
          <a:ln>
            <a:noFill/>
          </a:ln>
          <a:effectLst>
            <a:outerShdw blurRad="292100" dist="139700" dir="2700000" algn="tl" rotWithShape="0">
              <a:srgbClr val="333333">
                <a:alpha val="65000"/>
              </a:srgbClr>
            </a:outerShdw>
          </a:effectLst>
        </p:spPr>
      </p:pic>
      <p:pic>
        <p:nvPicPr>
          <p:cNvPr id="13" name="Picture 12" descr="psu 2.jpg"/>
          <p:cNvPicPr>
            <a:picLocks noChangeAspect="1"/>
          </p:cNvPicPr>
          <p:nvPr/>
        </p:nvPicPr>
        <p:blipFill>
          <a:blip r:embed="rId4" cstate="print"/>
          <a:stretch>
            <a:fillRect/>
          </a:stretch>
        </p:blipFill>
        <p:spPr>
          <a:xfrm>
            <a:off x="6858000" y="2880156"/>
            <a:ext cx="1955800" cy="1768044"/>
          </a:xfrm>
          <a:prstGeom prst="rect">
            <a:avLst/>
          </a:prstGeom>
          <a:ln>
            <a:noFill/>
          </a:ln>
          <a:effectLst>
            <a:outerShdw blurRad="292100" dist="139700" dir="2700000" algn="tl" rotWithShape="0">
              <a:srgbClr val="333333">
                <a:alpha val="65000"/>
              </a:srgbClr>
            </a:outerShdw>
          </a:effectLst>
        </p:spPr>
      </p:pic>
      <p:pic>
        <p:nvPicPr>
          <p:cNvPr id="14" name="Picture 13" descr="psu 3.jpg"/>
          <p:cNvPicPr>
            <a:picLocks noChangeAspect="1"/>
          </p:cNvPicPr>
          <p:nvPr/>
        </p:nvPicPr>
        <p:blipFill rotWithShape="1">
          <a:blip r:embed="rId5" cstate="print"/>
          <a:srcRect t="8333" b="20834"/>
          <a:stretch/>
        </p:blipFill>
        <p:spPr>
          <a:xfrm>
            <a:off x="7010400" y="4953000"/>
            <a:ext cx="1828800" cy="1295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608213"/>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1.2 – Main </a:t>
            </a:r>
            <a:r>
              <a:rPr lang="en-GB" sz="4000" dirty="0" smtClean="0"/>
              <a:t>Components - RAM </a:t>
            </a:r>
            <a:endParaRPr lang="en-GB" sz="4000" b="1" dirty="0" smtClean="0"/>
          </a:p>
        </p:txBody>
      </p:sp>
      <p:sp>
        <p:nvSpPr>
          <p:cNvPr id="8" name="Rectangle 7"/>
          <p:cNvSpPr/>
          <p:nvPr/>
        </p:nvSpPr>
        <p:spPr>
          <a:xfrm>
            <a:off x="323850" y="1143000"/>
            <a:ext cx="6408390" cy="5632311"/>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b="1" dirty="0" smtClean="0">
                <a:solidFill>
                  <a:srgbClr val="FF0000"/>
                </a:solidFill>
                <a:latin typeface="Calibri" panose="020F0502020204030204" pitchFamily="34" charset="0"/>
              </a:rPr>
              <a:t>RAM (Random Access Memory) </a:t>
            </a:r>
            <a:r>
              <a:rPr lang="en-GB" b="1" dirty="0" smtClean="0">
                <a:latin typeface="Calibri" panose="020F0502020204030204" pitchFamily="34" charset="0"/>
              </a:rPr>
              <a:t>– </a:t>
            </a:r>
            <a:r>
              <a:rPr lang="en-GB" dirty="0" smtClean="0">
                <a:latin typeface="Calibri" panose="020F0502020204030204" pitchFamily="34" charset="0"/>
              </a:rPr>
              <a:t>There have been a few developments in Ram over the decades and most of this is down to size and speed. Ram size is measures in 128 or 256mb chunks and can be DDR1, DDR2 or DDR3 (3 being more expensive but faster), and the rule is the more memory a machine has, the faster it can store and process information.</a:t>
            </a:r>
          </a:p>
          <a:p>
            <a:pPr marL="342900" lvl="1" indent="-342900">
              <a:buClr>
                <a:srgbClr val="00B050"/>
              </a:buClr>
              <a:buFont typeface="Wingdings 3" panose="05040102010807070707" pitchFamily="18" charset="2"/>
              <a:buChar char=""/>
            </a:pPr>
            <a:r>
              <a:rPr lang="en-GB" dirty="0">
                <a:latin typeface="Calibri" pitchFamily="34" charset="0"/>
                <a:cs typeface="Calibri" pitchFamily="34" charset="0"/>
              </a:rPr>
              <a:t>They have a clock speed, the faster the clock speed, the faster the processing time. And this improves games, the more processing power that is taken from the CPU, the faster the CPU can deal with the instruction code of the game</a:t>
            </a:r>
            <a:r>
              <a:rPr lang="en-GB" dirty="0" smtClean="0">
                <a:latin typeface="Calibri" pitchFamily="34" charset="0"/>
                <a:cs typeface="Calibri" pitchFamily="34" charset="0"/>
              </a:rPr>
              <a:t>.</a:t>
            </a:r>
            <a:endParaRPr lang="en-GB" dirty="0" smtClean="0">
              <a:latin typeface="Calibri" panose="020F0502020204030204" pitchFamily="34" charset="0"/>
            </a:endParaRPr>
          </a:p>
          <a:p>
            <a:pPr marL="342900" indent="-342900">
              <a:buClr>
                <a:srgbClr val="00B050"/>
              </a:buClr>
              <a:buFont typeface="Wingdings 3" panose="05040102010807070707" pitchFamily="18" charset="2"/>
              <a:buChar char=""/>
            </a:pPr>
            <a:r>
              <a:rPr lang="en-GB" dirty="0" smtClean="0">
                <a:latin typeface="Calibri" panose="020F0502020204030204" pitchFamily="34" charset="0"/>
              </a:rPr>
              <a:t>Unlike some hardware ram can be upgraded, simply remove the smaller one with a larger one but machines are limited to how many sockets there are for RAM.</a:t>
            </a:r>
          </a:p>
          <a:p>
            <a:pPr marL="342900" indent="-342900">
              <a:buClr>
                <a:srgbClr val="00B050"/>
              </a:buClr>
              <a:buFont typeface="Wingdings 3" panose="05040102010807070707" pitchFamily="18" charset="2"/>
              <a:buChar char=""/>
            </a:pPr>
            <a:r>
              <a:rPr lang="en-US" dirty="0" smtClean="0">
                <a:latin typeface="Calibri" panose="020F0502020204030204" pitchFamily="34" charset="0"/>
              </a:rPr>
              <a:t>Ram controls the CPU output and input, information is stored onto the Ram for processing and back from the CPU to Ram for dealing with and anything that helps the CPU is good. For Laptops the Ram is physically smaller but works in the same way.</a:t>
            </a:r>
          </a:p>
          <a:p>
            <a:pPr marL="342900" indent="-342900">
              <a:buClr>
                <a:srgbClr val="00B050"/>
              </a:buClr>
              <a:buFont typeface="Wingdings 3" panose="05040102010807070707" pitchFamily="18" charset="2"/>
              <a:buChar char=""/>
            </a:pPr>
            <a:r>
              <a:rPr lang="en-US" dirty="0" smtClean="0">
                <a:latin typeface="Calibri" panose="020F0502020204030204" pitchFamily="34" charset="0"/>
              </a:rPr>
              <a:t>People often mistake RAM with storage but RAM has no moving parts and does not overheat or break easily</a:t>
            </a:r>
            <a:r>
              <a:rPr lang="en-US" dirty="0" smtClean="0">
                <a:latin typeface="Calibri" panose="020F0502020204030204" pitchFamily="34" charset="0"/>
              </a:rPr>
              <a:t>.</a:t>
            </a:r>
            <a:endParaRPr lang="en-GB" dirty="0">
              <a:latin typeface="Calibri" panose="020F0502020204030204" pitchFamily="34" charset="0"/>
            </a:endParaRPr>
          </a:p>
        </p:txBody>
      </p:sp>
      <p:pic>
        <p:nvPicPr>
          <p:cNvPr id="10" name="Picture 9" descr="ram 1.jpg"/>
          <p:cNvPicPr>
            <a:picLocks noChangeAspect="1"/>
          </p:cNvPicPr>
          <p:nvPr/>
        </p:nvPicPr>
        <p:blipFill>
          <a:blip r:embed="rId3"/>
          <a:stretch>
            <a:fillRect/>
          </a:stretch>
        </p:blipFill>
        <p:spPr>
          <a:xfrm>
            <a:off x="6753435" y="1371600"/>
            <a:ext cx="2085765" cy="1143000"/>
          </a:xfrm>
          <a:prstGeom prst="rect">
            <a:avLst/>
          </a:prstGeom>
          <a:ln>
            <a:noFill/>
          </a:ln>
          <a:effectLst>
            <a:outerShdw blurRad="292100" dist="139700" dir="2700000" algn="tl" rotWithShape="0">
              <a:srgbClr val="333333">
                <a:alpha val="65000"/>
              </a:srgbClr>
            </a:outerShdw>
          </a:effectLst>
        </p:spPr>
      </p:pic>
      <p:pic>
        <p:nvPicPr>
          <p:cNvPr id="11" name="Picture 10" descr="ram 2.jpg"/>
          <p:cNvPicPr>
            <a:picLocks noChangeAspect="1"/>
          </p:cNvPicPr>
          <p:nvPr/>
        </p:nvPicPr>
        <p:blipFill rotWithShape="1">
          <a:blip r:embed="rId4"/>
          <a:srcRect l="3695" t="11086" r="7622" b="11316"/>
          <a:stretch/>
        </p:blipFill>
        <p:spPr>
          <a:xfrm>
            <a:off x="6934200" y="2895600"/>
            <a:ext cx="1828800" cy="1600200"/>
          </a:xfrm>
          <a:prstGeom prst="rect">
            <a:avLst/>
          </a:prstGeom>
          <a:ln>
            <a:noFill/>
          </a:ln>
          <a:effectLst>
            <a:outerShdw blurRad="292100" dist="139700" dir="2700000" algn="tl" rotWithShape="0">
              <a:srgbClr val="333333">
                <a:alpha val="65000"/>
              </a:srgbClr>
            </a:outerShdw>
          </a:effectLst>
        </p:spPr>
      </p:pic>
      <p:pic>
        <p:nvPicPr>
          <p:cNvPr id="15" name="Picture 14" descr="ram 3.png"/>
          <p:cNvPicPr>
            <a:picLocks noChangeAspect="1"/>
          </p:cNvPicPr>
          <p:nvPr/>
        </p:nvPicPr>
        <p:blipFill>
          <a:blip r:embed="rId5" cstate="print"/>
          <a:stretch>
            <a:fillRect/>
          </a:stretch>
        </p:blipFill>
        <p:spPr>
          <a:xfrm>
            <a:off x="6696808" y="5029200"/>
            <a:ext cx="2142392" cy="14853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608213"/>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817296" cy="625434"/>
          </a:xfrm>
        </p:spPr>
        <p:txBody>
          <a:bodyPr>
            <a:noAutofit/>
          </a:bodyPr>
          <a:lstStyle/>
          <a:p>
            <a:r>
              <a:rPr lang="en-GB" sz="3900" dirty="0"/>
              <a:t>1.2 – Main </a:t>
            </a:r>
            <a:r>
              <a:rPr lang="en-GB" sz="3900" dirty="0" smtClean="0"/>
              <a:t>Components – Video Card </a:t>
            </a:r>
            <a:endParaRPr lang="en-GB" sz="3900" b="1" dirty="0" smtClean="0"/>
          </a:p>
        </p:txBody>
      </p:sp>
      <p:sp>
        <p:nvSpPr>
          <p:cNvPr id="8" name="Rectangle 7"/>
          <p:cNvSpPr/>
          <p:nvPr/>
        </p:nvSpPr>
        <p:spPr>
          <a:xfrm>
            <a:off x="323850" y="1143000"/>
            <a:ext cx="6408390" cy="5401479"/>
          </a:xfrm>
          <a:prstGeom prst="rect">
            <a:avLst/>
          </a:prstGeom>
        </p:spPr>
        <p:txBody>
          <a:bodyPr wrap="square">
            <a:spAutoFit/>
          </a:bodyPr>
          <a:lstStyle/>
          <a:p>
            <a:pPr marL="285750" lvl="1" indent="-285750">
              <a:buClr>
                <a:srgbClr val="00B050"/>
              </a:buClr>
              <a:buFont typeface="Wingdings 3" panose="05040102010807070707" pitchFamily="18" charset="2"/>
              <a:buChar char=""/>
            </a:pPr>
            <a:r>
              <a:rPr lang="en-GB" sz="1500" b="1" dirty="0" smtClean="0">
                <a:solidFill>
                  <a:srgbClr val="FF0000"/>
                </a:solidFill>
                <a:latin typeface="Calibri" pitchFamily="34" charset="0"/>
                <a:cs typeface="Calibri" pitchFamily="34" charset="0"/>
              </a:rPr>
              <a:t>Video Graphics </a:t>
            </a:r>
            <a:r>
              <a:rPr lang="en-GB" sz="1500" b="1" dirty="0">
                <a:solidFill>
                  <a:srgbClr val="FF0000"/>
                </a:solidFill>
                <a:latin typeface="Calibri" pitchFamily="34" charset="0"/>
                <a:cs typeface="Calibri" pitchFamily="34" charset="0"/>
              </a:rPr>
              <a:t>cards </a:t>
            </a:r>
            <a:r>
              <a:rPr lang="en-GB" sz="1500" dirty="0">
                <a:latin typeface="Calibri" pitchFamily="34" charset="0"/>
                <a:cs typeface="Calibri" pitchFamily="34" charset="0"/>
              </a:rPr>
              <a:t>handle all of the visual data within a computer, interpret it and display it via a VDU. Components on a Graphics card include:</a:t>
            </a:r>
          </a:p>
          <a:p>
            <a:pPr marL="285750" lvl="1" indent="-285750">
              <a:buClr>
                <a:srgbClr val="00B050"/>
              </a:buClr>
              <a:buFont typeface="Wingdings 3" panose="05040102010807070707" pitchFamily="18" charset="2"/>
              <a:buChar char=""/>
            </a:pPr>
            <a:r>
              <a:rPr lang="en-GB" sz="1500" b="1" dirty="0" smtClean="0">
                <a:latin typeface="Calibri" pitchFamily="34" charset="0"/>
                <a:cs typeface="Calibri" pitchFamily="34" charset="0"/>
              </a:rPr>
              <a:t>GPU</a:t>
            </a:r>
            <a:r>
              <a:rPr lang="en-GB" sz="1500" dirty="0" smtClean="0">
                <a:latin typeface="Calibri" pitchFamily="34" charset="0"/>
                <a:cs typeface="Calibri" pitchFamily="34" charset="0"/>
              </a:rPr>
              <a:t> </a:t>
            </a:r>
            <a:r>
              <a:rPr lang="en-GB" sz="1500" dirty="0">
                <a:latin typeface="Calibri" pitchFamily="34" charset="0"/>
                <a:cs typeface="Calibri" pitchFamily="34" charset="0"/>
              </a:rPr>
              <a:t>– Graphical Processing Unit is a dedicated microprocessor making calculations in order to display both 2D and 3D graphics. </a:t>
            </a:r>
          </a:p>
          <a:p>
            <a:pPr marL="285750" lvl="1" indent="-285750">
              <a:buClr>
                <a:srgbClr val="00B050"/>
              </a:buClr>
              <a:buFont typeface="Wingdings 3" panose="05040102010807070707" pitchFamily="18" charset="2"/>
              <a:buChar char=""/>
            </a:pPr>
            <a:r>
              <a:rPr lang="en-GB" sz="1500" b="1" dirty="0">
                <a:latin typeface="Calibri" pitchFamily="34" charset="0"/>
                <a:cs typeface="Calibri" pitchFamily="34" charset="0"/>
              </a:rPr>
              <a:t>Motherboard interface </a:t>
            </a:r>
            <a:r>
              <a:rPr lang="en-GB" sz="1500" dirty="0">
                <a:latin typeface="Calibri" pitchFamily="34" charset="0"/>
                <a:cs typeface="Calibri" pitchFamily="34" charset="0"/>
              </a:rPr>
              <a:t>– This is the method of connection and transfer of information between the motherboard.  These include PCI, AGP and PCI express.</a:t>
            </a:r>
          </a:p>
          <a:p>
            <a:pPr marL="285750" lvl="1" indent="-285750">
              <a:buClr>
                <a:srgbClr val="00B050"/>
              </a:buClr>
              <a:buFont typeface="Wingdings 3" panose="05040102010807070707" pitchFamily="18" charset="2"/>
              <a:buChar char=""/>
            </a:pPr>
            <a:r>
              <a:rPr lang="en-GB" sz="1500" b="1" dirty="0">
                <a:latin typeface="Calibri" pitchFamily="34" charset="0"/>
                <a:cs typeface="Calibri" pitchFamily="34" charset="0"/>
              </a:rPr>
              <a:t>Video BIOS </a:t>
            </a:r>
            <a:r>
              <a:rPr lang="en-GB" sz="1500" dirty="0">
                <a:latin typeface="Calibri" pitchFamily="34" charset="0"/>
                <a:cs typeface="Calibri" pitchFamily="34" charset="0"/>
              </a:rPr>
              <a:t>- </a:t>
            </a:r>
            <a:r>
              <a:rPr lang="en-US" sz="1500" dirty="0">
                <a:latin typeface="Calibri" pitchFamily="34" charset="0"/>
                <a:cs typeface="Calibri" pitchFamily="34" charset="0"/>
              </a:rPr>
              <a:t>basic program that governs the video card's operations and provides the instructions that allow the computer and software to interface with the card.</a:t>
            </a:r>
            <a:endParaRPr lang="en-GB" sz="1500" dirty="0">
              <a:latin typeface="Calibri" pitchFamily="34" charset="0"/>
              <a:cs typeface="Calibri" pitchFamily="34" charset="0"/>
            </a:endParaRPr>
          </a:p>
          <a:p>
            <a:pPr marL="285750" lvl="1" indent="-285750">
              <a:buClr>
                <a:srgbClr val="00B050"/>
              </a:buClr>
              <a:buFont typeface="Wingdings 3" panose="05040102010807070707" pitchFamily="18" charset="2"/>
              <a:buChar char=""/>
            </a:pPr>
            <a:r>
              <a:rPr lang="en-GB" sz="1500" b="1" dirty="0">
                <a:latin typeface="Calibri" pitchFamily="34" charset="0"/>
                <a:cs typeface="Calibri" pitchFamily="34" charset="0"/>
              </a:rPr>
              <a:t>Video memory </a:t>
            </a:r>
            <a:r>
              <a:rPr lang="en-GB" sz="1500" dirty="0">
                <a:latin typeface="Calibri" pitchFamily="34" charset="0"/>
                <a:cs typeface="Calibri" pitchFamily="34" charset="0"/>
              </a:rPr>
              <a:t>– if the card is integrated onto the mother board it may use the computers RAM, otherwise it will have a dedicated amount of memory for use </a:t>
            </a:r>
            <a:r>
              <a:rPr lang="en-US" sz="1500" dirty="0">
                <a:latin typeface="Calibri" pitchFamily="34" charset="0"/>
                <a:cs typeface="Calibri" pitchFamily="34" charset="0"/>
              </a:rPr>
              <a:t>for storing other data as well as the screen image such as object co-ordinates.</a:t>
            </a:r>
            <a:endParaRPr lang="en-GB" sz="1500" dirty="0">
              <a:latin typeface="Calibri" pitchFamily="34" charset="0"/>
              <a:cs typeface="Calibri" pitchFamily="34" charset="0"/>
            </a:endParaRPr>
          </a:p>
          <a:p>
            <a:pPr marL="285750" lvl="1" indent="-285750">
              <a:buClr>
                <a:srgbClr val="00B050"/>
              </a:buClr>
              <a:buFont typeface="Wingdings 3" panose="05040102010807070707" pitchFamily="18" charset="2"/>
              <a:buChar char=""/>
            </a:pPr>
            <a:r>
              <a:rPr lang="en-GB" sz="1500" b="1" dirty="0">
                <a:latin typeface="Calibri" pitchFamily="34" charset="0"/>
                <a:cs typeface="Calibri" pitchFamily="34" charset="0"/>
              </a:rPr>
              <a:t>Random Access Memory </a:t>
            </a:r>
            <a:r>
              <a:rPr lang="en-GB" sz="1500" dirty="0">
                <a:latin typeface="Calibri" pitchFamily="34" charset="0"/>
                <a:cs typeface="Calibri" pitchFamily="34" charset="0"/>
              </a:rPr>
              <a:t>Digital-to-Analogue Converter – This coverts the </a:t>
            </a:r>
            <a:r>
              <a:rPr lang="en-US" sz="1500" dirty="0">
                <a:latin typeface="Calibri" pitchFamily="34" charset="0"/>
                <a:cs typeface="Calibri" pitchFamily="34" charset="0"/>
              </a:rPr>
              <a:t>digital signals produced by the computer processor into an analog signal which can be understood by the computer display</a:t>
            </a:r>
            <a:endParaRPr lang="en-GB" sz="1500" dirty="0">
              <a:latin typeface="Calibri" pitchFamily="34" charset="0"/>
              <a:cs typeface="Calibri" pitchFamily="34" charset="0"/>
            </a:endParaRPr>
          </a:p>
          <a:p>
            <a:pPr marL="285750" lvl="1" indent="-285750">
              <a:buClr>
                <a:srgbClr val="00B050"/>
              </a:buClr>
              <a:buFont typeface="Wingdings 3" panose="05040102010807070707" pitchFamily="18" charset="2"/>
              <a:buChar char=""/>
            </a:pPr>
            <a:r>
              <a:rPr lang="en-GB" sz="1500" b="1" dirty="0">
                <a:latin typeface="Calibri" pitchFamily="34" charset="0"/>
                <a:cs typeface="Calibri" pitchFamily="34" charset="0"/>
              </a:rPr>
              <a:t>Output connectors </a:t>
            </a:r>
            <a:r>
              <a:rPr lang="en-GB" sz="1500" dirty="0">
                <a:latin typeface="Calibri" pitchFamily="34" charset="0"/>
                <a:cs typeface="Calibri" pitchFamily="34" charset="0"/>
              </a:rPr>
              <a:t>– this is how the graphics card connectors to the VDU.  This can include DVI, HDMI and component.</a:t>
            </a:r>
          </a:p>
          <a:p>
            <a:pPr marL="285750" lvl="1" indent="-285750">
              <a:buClr>
                <a:srgbClr val="00B050"/>
              </a:buClr>
              <a:buFont typeface="Wingdings 3" panose="05040102010807070707" pitchFamily="18" charset="2"/>
              <a:buChar char=""/>
            </a:pPr>
            <a:r>
              <a:rPr lang="en-GB" sz="1500" b="1" dirty="0">
                <a:latin typeface="Calibri" pitchFamily="34" charset="0"/>
                <a:cs typeface="Calibri" pitchFamily="34" charset="0"/>
              </a:rPr>
              <a:t>Cooling device </a:t>
            </a:r>
            <a:r>
              <a:rPr lang="en-GB" sz="1500" dirty="0">
                <a:latin typeface="Calibri" pitchFamily="34" charset="0"/>
                <a:cs typeface="Calibri" pitchFamily="34" charset="0"/>
              </a:rPr>
              <a:t>– </a:t>
            </a:r>
            <a:r>
              <a:rPr lang="en-US" sz="1500" dirty="0">
                <a:latin typeface="Calibri" pitchFamily="34" charset="0"/>
                <a:cs typeface="Calibri" pitchFamily="34" charset="0"/>
              </a:rPr>
              <a:t>Video cards may use a lot of electricity, which is converted into heat. If the heat isn't dissipated, the video card could overheat and be damaged. Cooling devices are incorporated to transfer the heat elsewhere.  Three common methods are h</a:t>
            </a:r>
            <a:r>
              <a:rPr lang="en-GB" sz="1500" dirty="0">
                <a:latin typeface="Calibri" pitchFamily="34" charset="0"/>
                <a:cs typeface="Calibri" pitchFamily="34" charset="0"/>
              </a:rPr>
              <a:t>eat sink, fan or water block.</a:t>
            </a:r>
          </a:p>
        </p:txBody>
      </p:sp>
      <p:pic>
        <p:nvPicPr>
          <p:cNvPr id="10" name="Picture 9" descr="gpu 2.jpg"/>
          <p:cNvPicPr>
            <a:picLocks noChangeAspect="1"/>
          </p:cNvPicPr>
          <p:nvPr/>
        </p:nvPicPr>
        <p:blipFill>
          <a:blip r:embed="rId3"/>
          <a:stretch>
            <a:fillRect/>
          </a:stretch>
        </p:blipFill>
        <p:spPr>
          <a:xfrm>
            <a:off x="6781800" y="3276600"/>
            <a:ext cx="2039554" cy="1371600"/>
          </a:xfrm>
          <a:prstGeom prst="rect">
            <a:avLst/>
          </a:prstGeom>
          <a:ln>
            <a:noFill/>
          </a:ln>
          <a:effectLst>
            <a:outerShdw blurRad="292100" dist="139700" dir="2700000" algn="tl" rotWithShape="0">
              <a:srgbClr val="333333">
                <a:alpha val="65000"/>
              </a:srgbClr>
            </a:outerShdw>
          </a:effectLst>
        </p:spPr>
      </p:pic>
      <p:pic>
        <p:nvPicPr>
          <p:cNvPr id="11" name="Picture 10" descr="gpu 3.png"/>
          <p:cNvPicPr>
            <a:picLocks noChangeAspect="1"/>
          </p:cNvPicPr>
          <p:nvPr/>
        </p:nvPicPr>
        <p:blipFill>
          <a:blip r:embed="rId4"/>
          <a:stretch>
            <a:fillRect/>
          </a:stretch>
        </p:blipFill>
        <p:spPr>
          <a:xfrm>
            <a:off x="6735348" y="5334000"/>
            <a:ext cx="2027651" cy="1143000"/>
          </a:xfrm>
          <a:prstGeom prst="rect">
            <a:avLst/>
          </a:prstGeom>
          <a:ln>
            <a:noFill/>
          </a:ln>
          <a:effectLst>
            <a:outerShdw blurRad="292100" dist="139700" dir="2700000" algn="tl" rotWithShape="0">
              <a:srgbClr val="333333">
                <a:alpha val="65000"/>
              </a:srgbClr>
            </a:outerShdw>
          </a:effectLst>
        </p:spPr>
      </p:pic>
      <p:pic>
        <p:nvPicPr>
          <p:cNvPr id="12" name="Picture 11" descr="gpu.jpg"/>
          <p:cNvPicPr>
            <a:picLocks noChangeAspect="1"/>
          </p:cNvPicPr>
          <p:nvPr/>
        </p:nvPicPr>
        <p:blipFill>
          <a:blip r:embed="rId5" cstate="print"/>
          <a:stretch>
            <a:fillRect/>
          </a:stretch>
        </p:blipFill>
        <p:spPr>
          <a:xfrm>
            <a:off x="6752201" y="1295400"/>
            <a:ext cx="2044549" cy="1600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6987786"/>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664896" cy="625434"/>
          </a:xfrm>
        </p:spPr>
        <p:txBody>
          <a:bodyPr>
            <a:noAutofit/>
          </a:bodyPr>
          <a:lstStyle/>
          <a:p>
            <a:r>
              <a:rPr lang="en-GB" sz="2800" dirty="0"/>
              <a:t>1.2 – Main </a:t>
            </a:r>
            <a:r>
              <a:rPr lang="en-GB" sz="2800" dirty="0"/>
              <a:t>Components – Optical Drive and </a:t>
            </a:r>
            <a:r>
              <a:rPr lang="en-GB" sz="2800" dirty="0" smtClean="0"/>
              <a:t>Media</a:t>
            </a:r>
            <a:r>
              <a:rPr lang="en-GB" sz="2800" dirty="0" smtClean="0"/>
              <a:t> </a:t>
            </a:r>
            <a:endParaRPr lang="en-GB" sz="2800" b="1" dirty="0" smtClean="0"/>
          </a:p>
        </p:txBody>
      </p:sp>
      <p:sp>
        <p:nvSpPr>
          <p:cNvPr id="8" name="Rectangle 7"/>
          <p:cNvSpPr/>
          <p:nvPr/>
        </p:nvSpPr>
        <p:spPr>
          <a:xfrm>
            <a:off x="304800" y="1143000"/>
            <a:ext cx="6229350" cy="5062924"/>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sz="1700" b="1" dirty="0" smtClean="0">
                <a:solidFill>
                  <a:srgbClr val="FF0000"/>
                </a:solidFill>
                <a:latin typeface="Calibri" panose="020F0502020204030204" pitchFamily="34" charset="0"/>
              </a:rPr>
              <a:t>Optical Drive</a:t>
            </a:r>
            <a:r>
              <a:rPr lang="en-GB" sz="1700" dirty="0" smtClean="0">
                <a:solidFill>
                  <a:srgbClr val="FF0000"/>
                </a:solidFill>
                <a:latin typeface="Calibri" panose="020F0502020204030204" pitchFamily="34" charset="0"/>
              </a:rPr>
              <a:t> </a:t>
            </a:r>
            <a:r>
              <a:rPr lang="en-GB" sz="1700" dirty="0" smtClean="0">
                <a:latin typeface="Calibri" panose="020F0502020204030204" pitchFamily="34" charset="0"/>
              </a:rPr>
              <a:t>- </a:t>
            </a:r>
            <a:r>
              <a:rPr lang="en-GB" sz="1700" dirty="0" smtClean="0">
                <a:latin typeface="Calibri" pitchFamily="34" charset="0"/>
                <a:cs typeface="Calibri" pitchFamily="34" charset="0"/>
              </a:rPr>
              <a:t>First </a:t>
            </a:r>
            <a:r>
              <a:rPr lang="en-GB" sz="1700" dirty="0">
                <a:latin typeface="Calibri" pitchFamily="34" charset="0"/>
                <a:cs typeface="Calibri" pitchFamily="34" charset="0"/>
              </a:rPr>
              <a:t>there was CD, 700MB, then DVD, 4400MB, now Blu-Ray. These are still not enough to back up a network drive but they are very useful as timed backups.  All systems except Thin Client come with these as standard, they run off the IDE cable to the motherboard and act like a separate hard drive, taking a drive letter.  Only certain Drives are RW, rewritable, but disks are so cheap that most people do not bother. This is a big step from the 3.5” and the 5.25” drives that were prevalent until 1999</a:t>
            </a:r>
            <a:r>
              <a:rPr lang="en-GB" sz="1700" dirty="0" smtClean="0">
                <a:latin typeface="Calibri" pitchFamily="34" charset="0"/>
                <a:cs typeface="Calibri" pitchFamily="34" charset="0"/>
              </a:rPr>
              <a:t>.</a:t>
            </a:r>
          </a:p>
          <a:p>
            <a:pPr marL="342900" indent="-342900">
              <a:buClr>
                <a:srgbClr val="00B050"/>
              </a:buClr>
              <a:buFont typeface="Wingdings 3" panose="05040102010807070707" pitchFamily="18" charset="2"/>
              <a:buChar char=""/>
            </a:pPr>
            <a:r>
              <a:rPr lang="en-GB" sz="1700" b="1" dirty="0">
                <a:solidFill>
                  <a:srgbClr val="FF0000"/>
                </a:solidFill>
                <a:latin typeface="Calibri" pitchFamily="34" charset="0"/>
                <a:cs typeface="Calibri" pitchFamily="34" charset="0"/>
              </a:rPr>
              <a:t>Optical media</a:t>
            </a:r>
            <a:r>
              <a:rPr lang="en-GB" sz="1700" dirty="0">
                <a:solidFill>
                  <a:srgbClr val="FF0000"/>
                </a:solidFill>
                <a:latin typeface="Calibri" pitchFamily="34" charset="0"/>
                <a:cs typeface="Calibri" pitchFamily="34" charset="0"/>
              </a:rPr>
              <a:t> </a:t>
            </a:r>
            <a:r>
              <a:rPr lang="en-GB" sz="1700" dirty="0">
                <a:latin typeface="Calibri" pitchFamily="34" charset="0"/>
                <a:cs typeface="Calibri" pitchFamily="34" charset="0"/>
              </a:rPr>
              <a:t>– These are more common now for network storage, capable of saving 120gb on  one drive for a complete backup, takes an hour on a standard network to copy down to, can be carried away, and then reused, deleted like a memory stick and resaved. </a:t>
            </a:r>
            <a:endParaRPr lang="en-GB" sz="1700" dirty="0" smtClean="0">
              <a:latin typeface="Calibri" pitchFamily="34" charset="0"/>
              <a:cs typeface="Calibri" pitchFamily="34" charset="0"/>
            </a:endParaRPr>
          </a:p>
          <a:p>
            <a:pPr marL="342900" indent="-342900">
              <a:buClr>
                <a:srgbClr val="00B050"/>
              </a:buClr>
              <a:buFont typeface="Wingdings 3" panose="05040102010807070707" pitchFamily="18" charset="2"/>
              <a:buChar char=""/>
            </a:pPr>
            <a:r>
              <a:rPr lang="en-GB" sz="1700" dirty="0" smtClean="0">
                <a:latin typeface="Calibri" pitchFamily="34" charset="0"/>
                <a:cs typeface="Calibri" pitchFamily="34" charset="0"/>
              </a:rPr>
              <a:t>Network </a:t>
            </a:r>
            <a:r>
              <a:rPr lang="en-GB" sz="1700" dirty="0">
                <a:latin typeface="Calibri" pitchFamily="34" charset="0"/>
                <a:cs typeface="Calibri" pitchFamily="34" charset="0"/>
              </a:rPr>
              <a:t>managers tend to use these as a medium because of their reliability, set it running, leave it, take it away when done. Sizes of these vary again with price. They are not as easily accessible for home use like memory sticks or USB because they take time to archive and search</a:t>
            </a:r>
            <a:r>
              <a:rPr lang="en-GB" sz="1700" dirty="0" smtClean="0">
                <a:latin typeface="Calibri" pitchFamily="34" charset="0"/>
                <a:cs typeface="Calibri" pitchFamily="34" charset="0"/>
              </a:rPr>
              <a:t>.</a:t>
            </a:r>
            <a:endParaRPr lang="en-GB" sz="1700" dirty="0">
              <a:latin typeface="Calibri" pitchFamily="34" charset="0"/>
              <a:cs typeface="Calibri" pitchFamily="34" charset="0"/>
            </a:endParaRPr>
          </a:p>
        </p:txBody>
      </p:sp>
      <p:pic>
        <p:nvPicPr>
          <p:cNvPr id="9" name="Picture 8" descr="CD 1.jpg"/>
          <p:cNvPicPr>
            <a:picLocks noChangeAspect="1"/>
          </p:cNvPicPr>
          <p:nvPr/>
        </p:nvPicPr>
        <p:blipFill>
          <a:blip r:embed="rId3" cstate="print"/>
          <a:stretch>
            <a:fillRect/>
          </a:stretch>
        </p:blipFill>
        <p:spPr>
          <a:xfrm>
            <a:off x="6553198" y="1447800"/>
            <a:ext cx="2243061" cy="1217835"/>
          </a:xfrm>
          <a:prstGeom prst="rect">
            <a:avLst/>
          </a:prstGeom>
          <a:ln>
            <a:noFill/>
          </a:ln>
          <a:effectLst>
            <a:outerShdw blurRad="292100" dist="139700" dir="2700000" algn="tl" rotWithShape="0">
              <a:srgbClr val="333333">
                <a:alpha val="65000"/>
              </a:srgbClr>
            </a:outerShdw>
          </a:effectLst>
        </p:spPr>
      </p:pic>
      <p:pic>
        <p:nvPicPr>
          <p:cNvPr id="13" name="Picture 12" descr="cd 2.jpg"/>
          <p:cNvPicPr>
            <a:picLocks noChangeAspect="1"/>
          </p:cNvPicPr>
          <p:nvPr/>
        </p:nvPicPr>
        <p:blipFill>
          <a:blip r:embed="rId4"/>
          <a:stretch>
            <a:fillRect/>
          </a:stretch>
        </p:blipFill>
        <p:spPr>
          <a:xfrm>
            <a:off x="6553200" y="3048000"/>
            <a:ext cx="2197757" cy="1274699"/>
          </a:xfrm>
          <a:prstGeom prst="rect">
            <a:avLst/>
          </a:prstGeom>
          <a:ln>
            <a:noFill/>
          </a:ln>
          <a:effectLst>
            <a:outerShdw blurRad="292100" dist="139700" dir="2700000" algn="tl" rotWithShape="0">
              <a:srgbClr val="333333">
                <a:alpha val="65000"/>
              </a:srgbClr>
            </a:outerShdw>
          </a:effectLst>
        </p:spPr>
      </p:pic>
      <p:pic>
        <p:nvPicPr>
          <p:cNvPr id="14" name="Picture 13" descr="cd 3.gif"/>
          <p:cNvPicPr>
            <a:picLocks noChangeAspect="1"/>
          </p:cNvPicPr>
          <p:nvPr/>
        </p:nvPicPr>
        <p:blipFill>
          <a:blip r:embed="rId5"/>
          <a:stretch>
            <a:fillRect/>
          </a:stretch>
        </p:blipFill>
        <p:spPr>
          <a:xfrm>
            <a:off x="6879431" y="4705064"/>
            <a:ext cx="1785938" cy="17859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6987786"/>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741096" cy="625434"/>
          </a:xfrm>
        </p:spPr>
        <p:txBody>
          <a:bodyPr>
            <a:noAutofit/>
          </a:bodyPr>
          <a:lstStyle/>
          <a:p>
            <a:r>
              <a:rPr lang="en-GB" sz="3900" dirty="0"/>
              <a:t>1.2 – Main </a:t>
            </a:r>
            <a:r>
              <a:rPr lang="en-GB" sz="3900" dirty="0" smtClean="0"/>
              <a:t>Components – Hard Disks </a:t>
            </a:r>
            <a:endParaRPr lang="en-GB" sz="3900" b="1" dirty="0" smtClean="0"/>
          </a:p>
        </p:txBody>
      </p:sp>
      <p:sp>
        <p:nvSpPr>
          <p:cNvPr id="8" name="Rectangle 7"/>
          <p:cNvSpPr/>
          <p:nvPr/>
        </p:nvSpPr>
        <p:spPr>
          <a:xfrm>
            <a:off x="323850" y="1143000"/>
            <a:ext cx="6408390" cy="5586145"/>
          </a:xfrm>
          <a:prstGeom prst="rect">
            <a:avLst/>
          </a:prstGeom>
        </p:spPr>
        <p:txBody>
          <a:bodyPr wrap="square">
            <a:spAutoFit/>
          </a:bodyPr>
          <a:lstStyle/>
          <a:p>
            <a:pPr marL="285750" indent="-285750">
              <a:buFont typeface="Wingdings 3" panose="05040102010807070707" pitchFamily="18" charset="2"/>
              <a:buChar char=""/>
            </a:pPr>
            <a:r>
              <a:rPr lang="en-GB" sz="1700" b="1" dirty="0" smtClean="0">
                <a:solidFill>
                  <a:srgbClr val="FF0000"/>
                </a:solidFill>
                <a:latin typeface="Calibri" panose="020F0502020204030204" pitchFamily="34" charset="0"/>
              </a:rPr>
              <a:t>Hard Disk</a:t>
            </a:r>
            <a:r>
              <a:rPr lang="en-GB" sz="1700" dirty="0" smtClean="0">
                <a:solidFill>
                  <a:srgbClr val="FF0000"/>
                </a:solidFill>
                <a:latin typeface="Calibri" panose="020F0502020204030204" pitchFamily="34" charset="0"/>
              </a:rPr>
              <a:t> </a:t>
            </a:r>
            <a:r>
              <a:rPr lang="en-GB" sz="1700" dirty="0" smtClean="0">
                <a:latin typeface="Calibri" panose="020F0502020204030204" pitchFamily="34" charset="0"/>
              </a:rPr>
              <a:t>- </a:t>
            </a:r>
            <a:r>
              <a:rPr lang="en-GB" sz="1700" dirty="0">
                <a:latin typeface="Calibri" pitchFamily="34" charset="0"/>
                <a:cs typeface="Calibri" pitchFamily="34" charset="0"/>
              </a:rPr>
              <a:t>There are two sizes of hard drive for a PC, 2.5” for a laptop and 3.5” for a full machine. This has been the de facto standard since PC’s first came out. The original PC hard drive on home computers were a massive 20mb. But with operating systems starting at MS Dos 3, all you needed was 2mb for operating system storage. Word processors were 4mb, spreadsheets another 1mb leaving a massive 13mb for games and file storage. Doom, the most popular PC game ever, installed onto 5mb and could only run off the hard drive. So you played Doom or you played something else. These all used an IDE standard, the same connectors on the PC for linking up the Hard Drive to the motherboard.</a:t>
            </a:r>
          </a:p>
          <a:p>
            <a:pPr marL="285750" indent="-285750">
              <a:buFont typeface="Wingdings 3" panose="05040102010807070707" pitchFamily="18" charset="2"/>
              <a:buChar char=""/>
            </a:pPr>
            <a:r>
              <a:rPr lang="en-GB" sz="1700" dirty="0" smtClean="0">
                <a:latin typeface="Calibri" pitchFamily="34" charset="0"/>
                <a:cs typeface="Calibri" pitchFamily="34" charset="0"/>
              </a:rPr>
              <a:t>Speed </a:t>
            </a:r>
            <a:r>
              <a:rPr lang="en-GB" sz="1700" dirty="0">
                <a:latin typeface="Calibri" pitchFamily="34" charset="0"/>
                <a:cs typeface="Calibri" pitchFamily="34" charset="0"/>
              </a:rPr>
              <a:t>differentiation came into play, hard drive speeds of 5300 rpm, increased to 7200 rpm, and hard drives grew in size exponentially. 80mb became 120, then 200, 320, 500 and then a massive 10gb by 2000. Now the standard hard drive with a new PC is 250gb but 1.5 terabyte ones are available for home use at affordable prices.  The faster the hard drive, the quicker the loading speed. For games this meant installing huge numbers of games on one machine at a time.</a:t>
            </a:r>
          </a:p>
          <a:p>
            <a:pPr marL="285750" indent="-285750">
              <a:buFont typeface="Wingdings 3" panose="05040102010807070707" pitchFamily="18" charset="2"/>
              <a:buChar char=""/>
            </a:pPr>
            <a:r>
              <a:rPr lang="en-GB" sz="1700" dirty="0">
                <a:latin typeface="Calibri" pitchFamily="34" charset="0"/>
                <a:cs typeface="Calibri" pitchFamily="34" charset="0"/>
              </a:rPr>
              <a:t>The new standard is SATA which is faster than IDE and easier to install allowing the use the daisy chain multiple drives onto a PC. </a:t>
            </a:r>
          </a:p>
        </p:txBody>
      </p:sp>
      <p:pic>
        <p:nvPicPr>
          <p:cNvPr id="9" name="Picture 8" descr="hd 1.jpg"/>
          <p:cNvPicPr>
            <a:picLocks noChangeAspect="1"/>
          </p:cNvPicPr>
          <p:nvPr/>
        </p:nvPicPr>
        <p:blipFill>
          <a:blip r:embed="rId3"/>
          <a:stretch>
            <a:fillRect/>
          </a:stretch>
        </p:blipFill>
        <p:spPr>
          <a:xfrm>
            <a:off x="6731420" y="1466193"/>
            <a:ext cx="2031580" cy="1748020"/>
          </a:xfrm>
          <a:prstGeom prst="rect">
            <a:avLst/>
          </a:prstGeom>
          <a:ln>
            <a:noFill/>
          </a:ln>
          <a:effectLst>
            <a:outerShdw blurRad="292100" dist="139700" dir="2700000" algn="tl" rotWithShape="0">
              <a:srgbClr val="333333">
                <a:alpha val="65000"/>
              </a:srgbClr>
            </a:outerShdw>
          </a:effectLst>
        </p:spPr>
      </p:pic>
      <p:pic>
        <p:nvPicPr>
          <p:cNvPr id="13" name="Picture 12" descr="hd 2.gif"/>
          <p:cNvPicPr>
            <a:picLocks noChangeAspect="1"/>
          </p:cNvPicPr>
          <p:nvPr/>
        </p:nvPicPr>
        <p:blipFill>
          <a:blip r:embed="rId4"/>
          <a:srcRect l="4099" r="9830" b="12964"/>
          <a:stretch>
            <a:fillRect/>
          </a:stretch>
        </p:blipFill>
        <p:spPr>
          <a:xfrm>
            <a:off x="6751320" y="3447393"/>
            <a:ext cx="2011680" cy="1436914"/>
          </a:xfrm>
          <a:prstGeom prst="rect">
            <a:avLst/>
          </a:prstGeom>
          <a:ln>
            <a:noFill/>
          </a:ln>
          <a:effectLst>
            <a:outerShdw blurRad="292100" dist="139700" dir="2700000" algn="tl" rotWithShape="0">
              <a:srgbClr val="333333">
                <a:alpha val="65000"/>
              </a:srgbClr>
            </a:outerShdw>
          </a:effectLst>
        </p:spPr>
      </p:pic>
      <p:pic>
        <p:nvPicPr>
          <p:cNvPr id="14" name="Picture 13" descr="hd 3.jpg"/>
          <p:cNvPicPr>
            <a:picLocks noChangeAspect="1"/>
          </p:cNvPicPr>
          <p:nvPr/>
        </p:nvPicPr>
        <p:blipFill>
          <a:blip r:embed="rId5" cstate="print"/>
          <a:srcRect t="9148" r="2891" b="8521"/>
          <a:stretch>
            <a:fillRect/>
          </a:stretch>
        </p:blipFill>
        <p:spPr>
          <a:xfrm>
            <a:off x="6705600" y="5123793"/>
            <a:ext cx="2057400" cy="1277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6987786"/>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1.2 – Main </a:t>
            </a:r>
            <a:r>
              <a:rPr lang="en-GB" sz="4000" dirty="0" smtClean="0"/>
              <a:t>Components - BIOS </a:t>
            </a:r>
            <a:endParaRPr lang="en-GB" sz="4000" b="1" dirty="0" smtClean="0"/>
          </a:p>
        </p:txBody>
      </p:sp>
      <p:sp>
        <p:nvSpPr>
          <p:cNvPr id="8" name="Rectangle 7"/>
          <p:cNvSpPr/>
          <p:nvPr/>
        </p:nvSpPr>
        <p:spPr>
          <a:xfrm>
            <a:off x="323850" y="1143000"/>
            <a:ext cx="6305550" cy="5586145"/>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sz="2100" b="1" dirty="0" smtClean="0">
                <a:latin typeface="Calibri" panose="020F0502020204030204" pitchFamily="34" charset="0"/>
              </a:rPr>
              <a:t>BIOS – </a:t>
            </a:r>
            <a:r>
              <a:rPr lang="en-US" sz="2100" dirty="0">
                <a:latin typeface="Calibri" panose="020F0502020204030204" pitchFamily="34" charset="0"/>
              </a:rPr>
              <a:t>Built in operating system is a small battery linked to the core of the motherboard that tells a computer what it is, what CPU, what hard drives, what kind of motherboard, where the connectors are, what time of day it </a:t>
            </a:r>
            <a:r>
              <a:rPr lang="en-US" sz="2100" dirty="0" smtClean="0">
                <a:latin typeface="Calibri" panose="020F0502020204030204" pitchFamily="34" charset="0"/>
              </a:rPr>
              <a:t>is and what standard devices are connected on the inside like Hard Drives and CD’s.  </a:t>
            </a:r>
            <a:r>
              <a:rPr lang="en-US" sz="2100" dirty="0">
                <a:latin typeface="Calibri" panose="020F0502020204030204" pitchFamily="34" charset="0"/>
              </a:rPr>
              <a:t>All computers have one but they seem the least of things</a:t>
            </a:r>
            <a:r>
              <a:rPr lang="en-US" sz="2100" dirty="0" smtClean="0">
                <a:latin typeface="Calibri" panose="020F0502020204030204" pitchFamily="34" charset="0"/>
              </a:rPr>
              <a:t>.</a:t>
            </a:r>
            <a:endParaRPr lang="en-US" sz="2100" dirty="0">
              <a:latin typeface="Calibri" panose="020F0502020204030204" pitchFamily="34" charset="0"/>
            </a:endParaRPr>
          </a:p>
          <a:p>
            <a:pPr marL="342900" indent="-342900">
              <a:buClr>
                <a:srgbClr val="00B050"/>
              </a:buClr>
              <a:buFont typeface="Wingdings 3" panose="05040102010807070707" pitchFamily="18" charset="2"/>
              <a:buChar char=""/>
            </a:pPr>
            <a:r>
              <a:rPr lang="en-US" sz="2100" dirty="0">
                <a:latin typeface="Calibri" panose="020F0502020204030204" pitchFamily="34" charset="0"/>
              </a:rPr>
              <a:t>The two most common types are Phoenix and Ami, they contain a battery life of at least 3 years and contain several pages of important information, specifically hard drive configurations and IRQ allocation. Operating systems can override the BIOS but this takes extra time and can lead to IRQ conflicts.</a:t>
            </a:r>
          </a:p>
          <a:p>
            <a:pPr>
              <a:buClr>
                <a:srgbClr val="00B050"/>
              </a:buClr>
            </a:pPr>
            <a:r>
              <a:rPr lang="en-GB" sz="2100" b="1" dirty="0" smtClean="0">
                <a:solidFill>
                  <a:srgbClr val="FF0000"/>
                </a:solidFill>
                <a:latin typeface="Calibri" panose="020F0502020204030204" pitchFamily="34" charset="0"/>
              </a:rPr>
              <a:t>Q1 - </a:t>
            </a:r>
            <a:r>
              <a:rPr lang="en-GB" sz="2100" dirty="0" smtClean="0">
                <a:solidFill>
                  <a:srgbClr val="FF0000"/>
                </a:solidFill>
                <a:latin typeface="Calibri" panose="020F0502020204030204" pitchFamily="34" charset="0"/>
              </a:rPr>
              <a:t>How many of those parts do you find in a </a:t>
            </a:r>
            <a:r>
              <a:rPr lang="en-GB" sz="2100" dirty="0" smtClean="0">
                <a:solidFill>
                  <a:srgbClr val="FF0000"/>
                </a:solidFill>
                <a:latin typeface="Calibri" panose="020F0502020204030204" pitchFamily="34" charset="0"/>
              </a:rPr>
              <a:t>Laptop</a:t>
            </a:r>
            <a:r>
              <a:rPr lang="en-GB" sz="2100" dirty="0" smtClean="0">
                <a:solidFill>
                  <a:srgbClr val="FF0000"/>
                </a:solidFill>
                <a:latin typeface="Calibri" panose="020F0502020204030204" pitchFamily="34" charset="0"/>
              </a:rPr>
              <a:t>?</a:t>
            </a:r>
            <a:endParaRPr lang="en-GB" sz="2100" b="1" dirty="0" smtClean="0">
              <a:solidFill>
                <a:srgbClr val="FF0000"/>
              </a:solidFill>
              <a:latin typeface="Calibri" panose="020F0502020204030204" pitchFamily="34" charset="0"/>
            </a:endParaRPr>
          </a:p>
          <a:p>
            <a:pPr>
              <a:buClr>
                <a:srgbClr val="00B050"/>
              </a:buClr>
            </a:pPr>
            <a:r>
              <a:rPr lang="en-GB" sz="2100" b="1" dirty="0" smtClean="0">
                <a:solidFill>
                  <a:srgbClr val="FF0000"/>
                </a:solidFill>
                <a:latin typeface="Calibri" panose="020F0502020204030204" pitchFamily="34" charset="0"/>
              </a:rPr>
              <a:t>Q2 - </a:t>
            </a:r>
            <a:r>
              <a:rPr lang="en-GB" sz="2100" dirty="0" smtClean="0">
                <a:solidFill>
                  <a:srgbClr val="FF0000"/>
                </a:solidFill>
                <a:latin typeface="Calibri" panose="020F0502020204030204" pitchFamily="34" charset="0"/>
              </a:rPr>
              <a:t>How many of those parts do you find in a Tablet?</a:t>
            </a:r>
          </a:p>
        </p:txBody>
      </p:sp>
      <p:pic>
        <p:nvPicPr>
          <p:cNvPr id="7" name="Picture 6" descr="bios 1.jpeg"/>
          <p:cNvPicPr>
            <a:picLocks noChangeAspect="1"/>
          </p:cNvPicPr>
          <p:nvPr/>
        </p:nvPicPr>
        <p:blipFill>
          <a:blip r:embed="rId3"/>
          <a:stretch>
            <a:fillRect/>
          </a:stretch>
        </p:blipFill>
        <p:spPr>
          <a:xfrm>
            <a:off x="6738186" y="2743200"/>
            <a:ext cx="2017889" cy="1676400"/>
          </a:xfrm>
          <a:prstGeom prst="rect">
            <a:avLst/>
          </a:prstGeom>
          <a:ln>
            <a:noFill/>
          </a:ln>
          <a:effectLst>
            <a:outerShdw blurRad="292100" dist="139700" dir="2700000" algn="tl" rotWithShape="0">
              <a:srgbClr val="333333">
                <a:alpha val="65000"/>
              </a:srgbClr>
            </a:outerShdw>
          </a:effectLst>
        </p:spPr>
      </p:pic>
      <p:pic>
        <p:nvPicPr>
          <p:cNvPr id="9" name="Picture 8" descr="bios 2.jpg"/>
          <p:cNvPicPr>
            <a:picLocks noChangeAspect="1"/>
          </p:cNvPicPr>
          <p:nvPr/>
        </p:nvPicPr>
        <p:blipFill>
          <a:blip r:embed="rId4" cstate="print"/>
          <a:stretch>
            <a:fillRect/>
          </a:stretch>
        </p:blipFill>
        <p:spPr>
          <a:xfrm>
            <a:off x="6781800" y="1219200"/>
            <a:ext cx="1983600" cy="1148662"/>
          </a:xfrm>
          <a:prstGeom prst="rect">
            <a:avLst/>
          </a:prstGeom>
          <a:ln>
            <a:noFill/>
          </a:ln>
          <a:effectLst>
            <a:outerShdw blurRad="292100" dist="139700" dir="2700000" algn="tl" rotWithShape="0">
              <a:srgbClr val="333333">
                <a:alpha val="65000"/>
              </a:srgbClr>
            </a:outerShdw>
          </a:effectLst>
        </p:spPr>
      </p:pic>
      <p:pic>
        <p:nvPicPr>
          <p:cNvPr id="10" name="Picture 9" descr="bios 3.jpg"/>
          <p:cNvPicPr>
            <a:picLocks noChangeAspect="1"/>
          </p:cNvPicPr>
          <p:nvPr/>
        </p:nvPicPr>
        <p:blipFill>
          <a:blip r:embed="rId5" cstate="print"/>
          <a:srcRect l="6246" t="3060" r="6168" b="3186"/>
          <a:stretch>
            <a:fillRect/>
          </a:stretch>
        </p:blipFill>
        <p:spPr>
          <a:xfrm>
            <a:off x="6705600" y="4830651"/>
            <a:ext cx="2050716" cy="164634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608213"/>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1.3 – Different Operating Systems</a:t>
            </a:r>
            <a:endParaRPr lang="en-ZA" sz="4000" dirty="0">
              <a:ea typeface="Calibri" pitchFamily="34" charset="0"/>
            </a:endParaRPr>
          </a:p>
        </p:txBody>
      </p:sp>
      <p:graphicFrame>
        <p:nvGraphicFramePr>
          <p:cNvPr id="25" name="Table 24"/>
          <p:cNvGraphicFramePr>
            <a:graphicFrameLocks noGrp="1"/>
          </p:cNvGraphicFramePr>
          <p:nvPr>
            <p:extLst>
              <p:ext uri="{D42A27DB-BD31-4B8C-83A1-F6EECF244321}">
                <p14:modId xmlns:p14="http://schemas.microsoft.com/office/powerpoint/2010/main" val="1235528530"/>
              </p:ext>
            </p:extLst>
          </p:nvPr>
        </p:nvGraphicFramePr>
        <p:xfrm>
          <a:off x="7086600" y="1143000"/>
          <a:ext cx="1733872" cy="541020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33872"/>
              </a:tblGrid>
              <a:tr h="38644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2375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 things a computer does when you switch it on</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Why the machine takes so long to start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the computer knows how to display those little icons.</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in-built repair programs.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How the computer always seems to work and know what is happening</a:t>
                      </a:r>
                      <a:r>
                        <a:rPr lang="en-GB" sz="1500" baseline="0" dirty="0" smtClean="0">
                          <a:solidFill>
                            <a:srgbClr val="FF0000"/>
                          </a:solidFill>
                          <a:effectLst/>
                          <a:latin typeface="Arial" pitchFamily="34" charset="0"/>
                          <a:ea typeface="Times New Roman"/>
                          <a:cs typeface="Arial" pitchFamily="34" charset="0"/>
                        </a:rPr>
                        <a:t>.</a:t>
                      </a:r>
                    </a:p>
                    <a:p>
                      <a:pPr marL="177800" indent="-177800" algn="l">
                        <a:spcAft>
                          <a:spcPts val="600"/>
                        </a:spcAft>
                        <a:buFontTx/>
                        <a:buBlip>
                          <a:blip r:embed="rId3"/>
                        </a:buBlip>
                      </a:pPr>
                      <a:r>
                        <a:rPr lang="en-US" sz="1500" baseline="0" dirty="0" smtClean="0">
                          <a:solidFill>
                            <a:schemeClr val="tx1"/>
                          </a:solidFill>
                          <a:effectLst/>
                          <a:latin typeface="Arial" pitchFamily="34" charset="0"/>
                          <a:ea typeface="Times New Roman"/>
                          <a:cs typeface="Arial" pitchFamily="34" charset="0"/>
                        </a:rPr>
                        <a:t>Loading times</a:t>
                      </a:r>
                      <a:endParaRPr lang="en-GB" sz="15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30442" y="1215008"/>
            <a:ext cx="1582329"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849" y="1143000"/>
            <a:ext cx="6655049" cy="5324535"/>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sz="2000" b="1" dirty="0" smtClean="0">
                <a:solidFill>
                  <a:srgbClr val="FF0000"/>
                </a:solidFill>
                <a:latin typeface="Calibri" panose="020F0502020204030204" pitchFamily="34" charset="0"/>
              </a:rPr>
              <a:t>Os’s</a:t>
            </a:r>
            <a:r>
              <a:rPr lang="en-GB" sz="2000" b="1" dirty="0">
                <a:latin typeface="Calibri" panose="020F0502020204030204" pitchFamily="34" charset="0"/>
              </a:rPr>
              <a:t> </a:t>
            </a:r>
            <a:r>
              <a:rPr lang="en-GB" sz="2000" b="1" dirty="0" smtClean="0">
                <a:latin typeface="Calibri" panose="020F0502020204030204" pitchFamily="34" charset="0"/>
              </a:rPr>
              <a:t>– </a:t>
            </a:r>
            <a:r>
              <a:rPr lang="en-GB" sz="2000" dirty="0" smtClean="0">
                <a:latin typeface="Calibri" panose="020F0502020204030204" pitchFamily="34" charset="0"/>
              </a:rPr>
              <a:t>2 different kinds of Operating system and 3 different OS’s that we should be aware of. The purpose of all Os’s is to:</a:t>
            </a:r>
          </a:p>
          <a:p>
            <a:pPr marL="682625" indent="-342900">
              <a:buClr>
                <a:srgbClr val="00B050"/>
              </a:buClr>
              <a:buFont typeface="Arial" panose="020B0604020202020204" pitchFamily="34" charset="0"/>
              <a:buChar char="•"/>
            </a:pPr>
            <a:r>
              <a:rPr lang="en-GB" sz="2000" dirty="0" smtClean="0">
                <a:latin typeface="Calibri" panose="020F0502020204030204" pitchFamily="34" charset="0"/>
                <a:cs typeface="Calibri" pitchFamily="34" charset="0"/>
              </a:rPr>
              <a:t>Control the operation of the input, output and backing storage devices</a:t>
            </a:r>
          </a:p>
          <a:p>
            <a:pPr marL="682625" indent="-342900">
              <a:buClr>
                <a:srgbClr val="00B050"/>
              </a:buClr>
              <a:buFont typeface="Arial" panose="020B0604020202020204" pitchFamily="34" charset="0"/>
              <a:buChar char="•"/>
            </a:pPr>
            <a:r>
              <a:rPr lang="en-GB" sz="2000" dirty="0" smtClean="0">
                <a:latin typeface="Calibri" panose="020F0502020204030204" pitchFamily="34" charset="0"/>
                <a:cs typeface="Calibri" pitchFamily="34" charset="0"/>
              </a:rPr>
              <a:t>Supervising the loading, running and storage of applications programs.</a:t>
            </a:r>
          </a:p>
          <a:p>
            <a:pPr marL="682625" indent="-342900">
              <a:buClr>
                <a:srgbClr val="00B050"/>
              </a:buClr>
              <a:buFont typeface="Arial" panose="020B0604020202020204" pitchFamily="34" charset="0"/>
              <a:buChar char="•"/>
            </a:pPr>
            <a:r>
              <a:rPr lang="en-GB" sz="2000" dirty="0" smtClean="0">
                <a:latin typeface="Calibri" panose="020F0502020204030204" pitchFamily="34" charset="0"/>
                <a:cs typeface="Calibri" pitchFamily="34" charset="0"/>
              </a:rPr>
              <a:t>Dealing with errors that occur in applications programs</a:t>
            </a:r>
          </a:p>
          <a:p>
            <a:pPr marL="682625" indent="-342900">
              <a:buClr>
                <a:srgbClr val="00B050"/>
              </a:buClr>
              <a:buFont typeface="Arial" panose="020B0604020202020204" pitchFamily="34" charset="0"/>
              <a:buChar char="•"/>
            </a:pPr>
            <a:r>
              <a:rPr lang="en-GB" sz="2000" dirty="0" smtClean="0">
                <a:latin typeface="Calibri" panose="020F0502020204030204" pitchFamily="34" charset="0"/>
                <a:cs typeface="Calibri" pitchFamily="34" charset="0"/>
              </a:rPr>
              <a:t>Maintaining security of the whole computer system.</a:t>
            </a:r>
          </a:p>
          <a:p>
            <a:pPr marL="682625" indent="-342900">
              <a:buClr>
                <a:srgbClr val="00B050"/>
              </a:buClr>
              <a:buFont typeface="Arial" panose="020B0604020202020204" pitchFamily="34" charset="0"/>
              <a:buChar char="•"/>
            </a:pPr>
            <a:r>
              <a:rPr lang="en-GB" sz="2000" dirty="0" smtClean="0">
                <a:latin typeface="Calibri" panose="020F0502020204030204" pitchFamily="34" charset="0"/>
                <a:cs typeface="Calibri" pitchFamily="34" charset="0"/>
              </a:rPr>
              <a:t>Maintaining a computer log (which contains details of computer usage)</a:t>
            </a:r>
          </a:p>
          <a:p>
            <a:pPr marL="342900" indent="-342900">
              <a:buClr>
                <a:srgbClr val="00B050"/>
              </a:buClr>
              <a:buFont typeface="Wingdings 3" panose="05040102010807070707" pitchFamily="18" charset="2"/>
              <a:buChar char=""/>
            </a:pPr>
            <a:r>
              <a:rPr lang="en-GB" sz="2000" dirty="0" smtClean="0">
                <a:latin typeface="Calibri" panose="020F0502020204030204" pitchFamily="34" charset="0"/>
                <a:cs typeface="Calibri" pitchFamily="34" charset="0"/>
              </a:rPr>
              <a:t>Computer users need to be able to communicate with the OS, this is called the “User Interface”. There are 2 main types of computer interface, </a:t>
            </a:r>
            <a:r>
              <a:rPr lang="en-GB" sz="2000" b="1" dirty="0" smtClean="0">
                <a:latin typeface="Calibri" panose="020F0502020204030204" pitchFamily="34" charset="0"/>
                <a:cs typeface="Calibri" pitchFamily="34" charset="0"/>
              </a:rPr>
              <a:t>Command Line Interfaces (CLI’s)</a:t>
            </a:r>
            <a:r>
              <a:rPr lang="en-GB" sz="2000" dirty="0" smtClean="0">
                <a:latin typeface="Calibri" panose="020F0502020204030204" pitchFamily="34" charset="0"/>
                <a:cs typeface="Calibri" pitchFamily="34" charset="0"/>
              </a:rPr>
              <a:t> and </a:t>
            </a:r>
            <a:r>
              <a:rPr lang="en-GB" sz="2000" b="1" dirty="0">
                <a:latin typeface="Calibri" panose="020F0502020204030204" pitchFamily="34" charset="0"/>
                <a:cs typeface="Calibri" pitchFamily="34" charset="0"/>
              </a:rPr>
              <a:t>G</a:t>
            </a:r>
            <a:r>
              <a:rPr lang="en-GB" sz="2000" b="1" dirty="0" smtClean="0">
                <a:latin typeface="Calibri" panose="020F0502020204030204" pitchFamily="34" charset="0"/>
                <a:cs typeface="Calibri" pitchFamily="34" charset="0"/>
              </a:rPr>
              <a:t>raphical User Interfaces (GUI’s)</a:t>
            </a:r>
          </a:p>
          <a:p>
            <a:pPr marL="342900" indent="-342900">
              <a:buClr>
                <a:srgbClr val="00B050"/>
              </a:buClr>
              <a:buFont typeface="Wingdings 3" panose="05040102010807070707" pitchFamily="18" charset="2"/>
              <a:buChar char=""/>
            </a:pPr>
            <a:r>
              <a:rPr lang="en-GB" sz="2000" b="1" dirty="0" smtClean="0">
                <a:solidFill>
                  <a:srgbClr val="FF0000"/>
                </a:solidFill>
                <a:latin typeface="Calibri" panose="020F0502020204030204" pitchFamily="34" charset="0"/>
                <a:cs typeface="Calibri" pitchFamily="34" charset="0"/>
              </a:rPr>
              <a:t>Activity – </a:t>
            </a:r>
            <a:r>
              <a:rPr lang="en-GB" sz="2000" dirty="0" smtClean="0">
                <a:solidFill>
                  <a:srgbClr val="FF0000"/>
                </a:solidFill>
                <a:latin typeface="Calibri" panose="020F0502020204030204" pitchFamily="34" charset="0"/>
                <a:cs typeface="Calibri" pitchFamily="34" charset="0"/>
              </a:rPr>
              <a:t>Research with evidence the changes in the Microsoft Interface from DOS to Windows 10. </a:t>
            </a:r>
          </a:p>
        </p:txBody>
      </p:sp>
    </p:spTree>
    <p:extLst>
      <p:ext uri="{BB962C8B-B14F-4D97-AF65-F5344CB8AC3E}">
        <p14:creationId xmlns:p14="http://schemas.microsoft.com/office/powerpoint/2010/main" val="2085710937"/>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817296" cy="625434"/>
          </a:xfrm>
        </p:spPr>
        <p:txBody>
          <a:bodyPr>
            <a:noAutofit/>
          </a:bodyPr>
          <a:lstStyle/>
          <a:p>
            <a:r>
              <a:rPr lang="en-GB" sz="2800" dirty="0" smtClean="0"/>
              <a:t>1.3 – Operating </a:t>
            </a:r>
            <a:r>
              <a:rPr lang="en-GB" sz="2800" dirty="0"/>
              <a:t>Systems - Command Line Interface</a:t>
            </a:r>
            <a:endParaRPr lang="en-GB" sz="28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889373200"/>
              </p:ext>
            </p:extLst>
          </p:nvPr>
        </p:nvGraphicFramePr>
        <p:xfrm>
          <a:off x="7086600" y="1143000"/>
          <a:ext cx="1733872" cy="541020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33872"/>
              </a:tblGrid>
              <a:tr h="446091">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964109">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How complex it looks</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The films you have seen that has someone typing in code</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How hacking works.</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Why the CLI is still there in Windows after 10 generations.</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Why an Apple is different and where is the CLI in an Apple.</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Does a Tablet have a CLI</a:t>
                      </a:r>
                      <a:r>
                        <a:rPr lang="en-GB" sz="1400" baseline="0" dirty="0" smtClean="0">
                          <a:solidFill>
                            <a:schemeClr val="tx1"/>
                          </a:solidFill>
                          <a:effectLst/>
                          <a:latin typeface="Arial" pitchFamily="34" charset="0"/>
                          <a:ea typeface="Times New Roman"/>
                          <a:cs typeface="Arial" pitchFamily="34" charset="0"/>
                        </a:rPr>
                        <a:t>.</a:t>
                      </a:r>
                    </a:p>
                    <a:p>
                      <a:pPr marL="177800" indent="-177800" algn="l">
                        <a:spcAft>
                          <a:spcPts val="600"/>
                        </a:spcAft>
                        <a:buFontTx/>
                        <a:buBlip>
                          <a:blip r:embed="rId3"/>
                        </a:buBlip>
                      </a:pPr>
                      <a:r>
                        <a:rPr lang="en-US" sz="1400" baseline="0" dirty="0" smtClean="0">
                          <a:solidFill>
                            <a:srgbClr val="FF0000"/>
                          </a:solidFill>
                          <a:effectLst/>
                          <a:latin typeface="Arial" pitchFamily="34" charset="0"/>
                          <a:ea typeface="Times New Roman"/>
                          <a:cs typeface="Arial" pitchFamily="34" charset="0"/>
                        </a:rPr>
                        <a:t>What are Computing Courses</a:t>
                      </a:r>
                      <a:endParaRPr lang="en-GB" sz="1400" baseline="0" dirty="0" smtClean="0">
                        <a:solidFill>
                          <a:srgbClr val="FF0000"/>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30442" y="1215008"/>
            <a:ext cx="1582329"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849" y="1143000"/>
            <a:ext cx="6655049" cy="5355312"/>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b="1" dirty="0" smtClean="0">
                <a:solidFill>
                  <a:srgbClr val="FF0000"/>
                </a:solidFill>
                <a:latin typeface="Calibri" panose="020F0502020204030204" pitchFamily="34" charset="0"/>
              </a:rPr>
              <a:t>Os’s</a:t>
            </a:r>
            <a:r>
              <a:rPr lang="en-GB" b="1" dirty="0">
                <a:latin typeface="Calibri" panose="020F0502020204030204" pitchFamily="34" charset="0"/>
              </a:rPr>
              <a:t> </a:t>
            </a:r>
            <a:r>
              <a:rPr lang="en-GB" b="1" dirty="0" smtClean="0">
                <a:latin typeface="Calibri" panose="020F0502020204030204" pitchFamily="34" charset="0"/>
              </a:rPr>
              <a:t>– </a:t>
            </a:r>
            <a:r>
              <a:rPr lang="en-US" dirty="0">
                <a:latin typeface="Calibri" panose="020F0502020204030204" pitchFamily="34" charset="0"/>
              </a:rPr>
              <a:t>A CLI (command line interface) is a user interface to a computer's operating system or an application in which the user responds to a visual prompt by typing in a command on a specified line, receives a response back from the system, and then enters another command, and so </a:t>
            </a:r>
            <a:r>
              <a:rPr lang="en-US" dirty="0" smtClean="0">
                <a:latin typeface="Calibri" panose="020F0502020204030204" pitchFamily="34" charset="0"/>
              </a:rPr>
              <a:t>forth, for example opening or closing a file.</a:t>
            </a:r>
          </a:p>
          <a:p>
            <a:pPr marL="342900" indent="-342900">
              <a:buClr>
                <a:srgbClr val="00B050"/>
              </a:buClr>
              <a:buFont typeface="Wingdings 3" panose="05040102010807070707" pitchFamily="18" charset="2"/>
              <a:buChar char=""/>
            </a:pPr>
            <a:r>
              <a:rPr lang="en-GB" dirty="0" smtClean="0">
                <a:latin typeface="Calibri" panose="020F0502020204030204" pitchFamily="34" charset="0"/>
                <a:cs typeface="Calibri" pitchFamily="34" charset="0"/>
              </a:rPr>
              <a:t>The user therefor has to learn a number of commands just to carry out basic operations which is slow having to type them all in every time the command need to run.</a:t>
            </a:r>
          </a:p>
          <a:p>
            <a:pPr marL="342900" indent="-342900">
              <a:buClr>
                <a:srgbClr val="00B050"/>
              </a:buClr>
              <a:buFont typeface="Wingdings 3" panose="05040102010807070707" pitchFamily="18" charset="2"/>
              <a:buChar char=""/>
            </a:pPr>
            <a:r>
              <a:rPr lang="en-GB" dirty="0" smtClean="0">
                <a:latin typeface="Calibri" panose="020F0502020204030204" pitchFamily="34" charset="0"/>
                <a:cs typeface="Calibri" pitchFamily="34" charset="0"/>
              </a:rPr>
              <a:t>However the advantage of CLI is that the user is in direct communication with the computer and is not restricted to locked down options.</a:t>
            </a:r>
          </a:p>
          <a:p>
            <a:pPr marL="568325">
              <a:buClr>
                <a:srgbClr val="00B050"/>
              </a:buClr>
            </a:pPr>
            <a:r>
              <a:rPr lang="en-GB" dirty="0" smtClean="0">
                <a:solidFill>
                  <a:srgbClr val="FF0000"/>
                </a:solidFill>
                <a:latin typeface="Calibri" panose="020F0502020204030204" pitchFamily="34" charset="0"/>
                <a:cs typeface="Calibri" pitchFamily="34" charset="0"/>
              </a:rPr>
              <a:t>1. </a:t>
            </a:r>
            <a:r>
              <a:rPr lang="en-GB" dirty="0" err="1" smtClean="0">
                <a:solidFill>
                  <a:srgbClr val="FF0000"/>
                </a:solidFill>
                <a:latin typeface="Calibri" panose="020F0502020204030204" pitchFamily="34" charset="0"/>
                <a:cs typeface="Calibri" pitchFamily="34" charset="0"/>
              </a:rPr>
              <a:t>SQLPrepare</a:t>
            </a:r>
            <a:r>
              <a:rPr lang="en-GB" dirty="0" smtClean="0">
                <a:solidFill>
                  <a:srgbClr val="FF0000"/>
                </a:solidFill>
                <a:latin typeface="Calibri" panose="020F0502020204030204" pitchFamily="34" charset="0"/>
                <a:cs typeface="Calibri" pitchFamily="34" charset="0"/>
              </a:rPr>
              <a:t>(</a:t>
            </a:r>
            <a:r>
              <a:rPr lang="en-GB" dirty="0" err="1" smtClean="0">
                <a:solidFill>
                  <a:srgbClr val="FF0000"/>
                </a:solidFill>
                <a:latin typeface="Calibri" panose="020F0502020204030204" pitchFamily="34" charset="0"/>
                <a:cs typeface="Calibri" pitchFamily="34" charset="0"/>
              </a:rPr>
              <a:t>hStmt</a:t>
            </a:r>
            <a:r>
              <a:rPr lang="en-GB" dirty="0" smtClean="0">
                <a:solidFill>
                  <a:srgbClr val="FF0000"/>
                </a:solidFill>
                <a:latin typeface="Calibri" panose="020F0502020204030204" pitchFamily="34" charset="0"/>
                <a:cs typeface="Calibri" pitchFamily="34" charset="0"/>
              </a:rPr>
              <a:t>,</a:t>
            </a:r>
          </a:p>
          <a:p>
            <a:pPr marL="568325">
              <a:buClr>
                <a:srgbClr val="00B050"/>
              </a:buClr>
            </a:pPr>
            <a:r>
              <a:rPr lang="en-GB" dirty="0" smtClean="0">
                <a:solidFill>
                  <a:srgbClr val="FF0000"/>
                </a:solidFill>
                <a:latin typeface="Calibri" panose="020F0502020204030204" pitchFamily="34" charset="0"/>
                <a:cs typeface="Calibri" pitchFamily="34" charset="0"/>
              </a:rPr>
              <a:t>2. ?            (</a:t>
            </a:r>
            <a:r>
              <a:rPr lang="en-GB" dirty="0" err="1" smtClean="0">
                <a:solidFill>
                  <a:srgbClr val="FF0000"/>
                </a:solidFill>
                <a:latin typeface="Calibri" panose="020F0502020204030204" pitchFamily="34" charset="0"/>
                <a:cs typeface="Calibri" pitchFamily="34" charset="0"/>
              </a:rPr>
              <a:t>SQLChar</a:t>
            </a:r>
            <a:r>
              <a:rPr lang="en-GB" dirty="0" smtClean="0">
                <a:solidFill>
                  <a:srgbClr val="FF0000"/>
                </a:solidFill>
                <a:latin typeface="Calibri" panose="020F0502020204030204" pitchFamily="34" charset="0"/>
                <a:cs typeface="Calibri" pitchFamily="34" charset="0"/>
              </a:rPr>
              <a:t> *) “INSERT INTO </a:t>
            </a:r>
            <a:r>
              <a:rPr lang="en-GB" dirty="0" err="1" smtClean="0">
                <a:solidFill>
                  <a:srgbClr val="FF0000"/>
                </a:solidFill>
                <a:latin typeface="Calibri" panose="020F0502020204030204" pitchFamily="34" charset="0"/>
                <a:cs typeface="Calibri" pitchFamily="34" charset="0"/>
              </a:rPr>
              <a:t>tableB</a:t>
            </a:r>
            <a:r>
              <a:rPr lang="en-GB" dirty="0" smtClean="0">
                <a:solidFill>
                  <a:srgbClr val="FF0000"/>
                </a:solidFill>
                <a:latin typeface="Calibri" panose="020F0502020204030204" pitchFamily="34" charset="0"/>
                <a:cs typeface="Calibri" pitchFamily="34" charset="0"/>
              </a:rPr>
              <a:t> SELECT * FROM </a:t>
            </a:r>
            <a:r>
              <a:rPr lang="en-GB" dirty="0" err="1" smtClean="0">
                <a:solidFill>
                  <a:srgbClr val="FF0000"/>
                </a:solidFill>
                <a:latin typeface="Calibri" panose="020F0502020204030204" pitchFamily="34" charset="0"/>
                <a:cs typeface="Calibri" pitchFamily="34" charset="0"/>
              </a:rPr>
              <a:t>tableA</a:t>
            </a:r>
            <a:r>
              <a:rPr lang="en-GB" dirty="0" smtClean="0">
                <a:solidFill>
                  <a:srgbClr val="FF0000"/>
                </a:solidFill>
                <a:latin typeface="Calibri" panose="020F0502020204030204" pitchFamily="34" charset="0"/>
                <a:cs typeface="Calibri" pitchFamily="34" charset="0"/>
              </a:rPr>
              <a:t>”,</a:t>
            </a:r>
          </a:p>
          <a:p>
            <a:pPr marL="568325">
              <a:buClr>
                <a:srgbClr val="00B050"/>
              </a:buClr>
            </a:pPr>
            <a:r>
              <a:rPr lang="en-GB" dirty="0" smtClean="0">
                <a:solidFill>
                  <a:srgbClr val="FF0000"/>
                </a:solidFill>
                <a:latin typeface="Calibri" panose="020F0502020204030204" pitchFamily="34" charset="0"/>
                <a:cs typeface="Calibri" pitchFamily="34" charset="0"/>
              </a:rPr>
              <a:t>3. </a:t>
            </a:r>
            <a:r>
              <a:rPr lang="en-GB" dirty="0">
                <a:solidFill>
                  <a:srgbClr val="FF0000"/>
                </a:solidFill>
                <a:latin typeface="Calibri" panose="020F0502020204030204" pitchFamily="34" charset="0"/>
                <a:cs typeface="Calibri" pitchFamily="34" charset="0"/>
              </a:rPr>
              <a:t>? </a:t>
            </a:r>
            <a:r>
              <a:rPr lang="en-GB" dirty="0" smtClean="0">
                <a:solidFill>
                  <a:srgbClr val="FF0000"/>
                </a:solidFill>
                <a:latin typeface="Calibri" panose="020F0502020204030204" pitchFamily="34" charset="0"/>
                <a:cs typeface="Calibri" pitchFamily="34" charset="0"/>
              </a:rPr>
              <a:t>           (SQL_NTS):</a:t>
            </a:r>
          </a:p>
          <a:p>
            <a:pPr marL="568325">
              <a:buClr>
                <a:srgbClr val="00B050"/>
              </a:buClr>
            </a:pPr>
            <a:r>
              <a:rPr lang="en-GB" dirty="0">
                <a:solidFill>
                  <a:srgbClr val="FF0000"/>
                </a:solidFill>
                <a:latin typeface="Calibri" panose="020F0502020204030204" pitchFamily="34" charset="0"/>
                <a:cs typeface="Calibri" pitchFamily="34" charset="0"/>
              </a:rPr>
              <a:t>4.? </a:t>
            </a:r>
            <a:r>
              <a:rPr lang="en-GB" dirty="0" smtClean="0">
                <a:solidFill>
                  <a:srgbClr val="FF0000"/>
                </a:solidFill>
                <a:latin typeface="Calibri" panose="020F0502020204030204" pitchFamily="34" charset="0"/>
                <a:cs typeface="Calibri" pitchFamily="34" charset="0"/>
              </a:rPr>
              <a:t>  (</a:t>
            </a:r>
            <a:r>
              <a:rPr lang="en-GB" dirty="0" err="1" smtClean="0">
                <a:solidFill>
                  <a:srgbClr val="FF0000"/>
                </a:solidFill>
                <a:latin typeface="Calibri" panose="020F0502020204030204" pitchFamily="34" charset="0"/>
                <a:cs typeface="Calibri" pitchFamily="34" charset="0"/>
              </a:rPr>
              <a:t>SQLExecute</a:t>
            </a:r>
            <a:r>
              <a:rPr lang="en-GB" dirty="0" smtClean="0">
                <a:solidFill>
                  <a:srgbClr val="FF0000"/>
                </a:solidFill>
                <a:latin typeface="Calibri" panose="020F0502020204030204" pitchFamily="34" charset="0"/>
                <a:cs typeface="Calibri" pitchFamily="34" charset="0"/>
              </a:rPr>
              <a:t> (</a:t>
            </a:r>
            <a:r>
              <a:rPr lang="en-GB" dirty="0" err="1" smtClean="0">
                <a:solidFill>
                  <a:srgbClr val="FF0000"/>
                </a:solidFill>
                <a:latin typeface="Calibri" panose="020F0502020204030204" pitchFamily="34" charset="0"/>
                <a:cs typeface="Calibri" pitchFamily="34" charset="0"/>
              </a:rPr>
              <a:t>hStmt</a:t>
            </a:r>
            <a:r>
              <a:rPr lang="en-GB" dirty="0" smtClean="0">
                <a:solidFill>
                  <a:srgbClr val="FF0000"/>
                </a:solidFill>
                <a:latin typeface="Calibri" panose="020F0502020204030204" pitchFamily="34" charset="0"/>
                <a:cs typeface="Calibri" pitchFamily="34" charset="0"/>
              </a:rPr>
              <a:t>);</a:t>
            </a:r>
          </a:p>
          <a:p>
            <a:pPr marL="342900" indent="-342900">
              <a:buClr>
                <a:srgbClr val="00B050"/>
              </a:buClr>
              <a:buFont typeface="Wingdings 3" panose="05040102010807070707" pitchFamily="18" charset="2"/>
              <a:buChar char=""/>
            </a:pPr>
            <a:r>
              <a:rPr lang="en-GB" dirty="0" smtClean="0">
                <a:latin typeface="Calibri" panose="020F0502020204030204" pitchFamily="34" charset="0"/>
                <a:cs typeface="Calibri" pitchFamily="34" charset="0"/>
              </a:rPr>
              <a:t>As you can see the above statement shows how complex it is just to carry out a fairly straightforward operation using CLI.</a:t>
            </a:r>
          </a:p>
        </p:txBody>
      </p:sp>
    </p:spTree>
    <p:extLst>
      <p:ext uri="{BB962C8B-B14F-4D97-AF65-F5344CB8AC3E}">
        <p14:creationId xmlns:p14="http://schemas.microsoft.com/office/powerpoint/2010/main" val="1788252213"/>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817296" cy="625434"/>
          </a:xfrm>
        </p:spPr>
        <p:txBody>
          <a:bodyPr>
            <a:noAutofit/>
          </a:bodyPr>
          <a:lstStyle/>
          <a:p>
            <a:r>
              <a:rPr lang="en-GB" sz="3000" dirty="0" smtClean="0"/>
              <a:t>1.3 – Operating </a:t>
            </a:r>
            <a:r>
              <a:rPr lang="en-GB" sz="3000" dirty="0"/>
              <a:t>Systems - Graphic User </a:t>
            </a:r>
            <a:r>
              <a:rPr lang="en-GB" sz="3000" dirty="0" smtClean="0"/>
              <a:t>Interface</a:t>
            </a:r>
            <a:endParaRPr lang="en-GB" sz="3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708423900"/>
              </p:ext>
            </p:extLst>
          </p:nvPr>
        </p:nvGraphicFramePr>
        <p:xfrm>
          <a:off x="7045712" y="1143000"/>
          <a:ext cx="1793488" cy="5373481"/>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93488"/>
              </a:tblGrid>
              <a:tr h="385418">
                <a:tc>
                  <a:txBody>
                    <a:bodyPr/>
                    <a:lstStyle/>
                    <a:p>
                      <a:pPr>
                        <a:spcAft>
                          <a:spcPts val="0"/>
                        </a:spcAft>
                      </a:pPr>
                      <a:endParaRPr lang="en-GB" sz="146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988063">
                <a:tc>
                  <a:txBody>
                    <a:bodyPr/>
                    <a:lstStyle/>
                    <a:p>
                      <a:pPr marL="177800" indent="-177800" algn="l">
                        <a:spcAft>
                          <a:spcPts val="600"/>
                        </a:spcAft>
                        <a:buFontTx/>
                        <a:buBlip>
                          <a:blip r:embed="rId3"/>
                        </a:buBlip>
                      </a:pPr>
                      <a:r>
                        <a:rPr lang="en-GB" sz="1440" baseline="0" dirty="0" smtClean="0">
                          <a:solidFill>
                            <a:srgbClr val="FF0000"/>
                          </a:solidFill>
                          <a:effectLst/>
                          <a:latin typeface="Arial" pitchFamily="34" charset="0"/>
                          <a:ea typeface="Times New Roman"/>
                          <a:cs typeface="Arial" pitchFamily="34" charset="0"/>
                        </a:rPr>
                        <a:t>How you can customise the way it looks</a:t>
                      </a:r>
                    </a:p>
                    <a:p>
                      <a:pPr marL="177800" indent="-177800" algn="l">
                        <a:spcAft>
                          <a:spcPts val="600"/>
                        </a:spcAft>
                        <a:buFontTx/>
                        <a:buBlip>
                          <a:blip r:embed="rId3"/>
                        </a:buBlip>
                      </a:pPr>
                      <a:r>
                        <a:rPr lang="en-GB" sz="1440" baseline="0" dirty="0" smtClean="0">
                          <a:solidFill>
                            <a:schemeClr val="tx1"/>
                          </a:solidFill>
                          <a:effectLst/>
                          <a:latin typeface="Arial" pitchFamily="34" charset="0"/>
                          <a:ea typeface="Times New Roman"/>
                          <a:cs typeface="Arial" pitchFamily="34" charset="0"/>
                        </a:rPr>
                        <a:t>How the Icons are designed to make it easier to find</a:t>
                      </a:r>
                    </a:p>
                    <a:p>
                      <a:pPr marL="177800" indent="-177800" algn="l">
                        <a:spcAft>
                          <a:spcPts val="600"/>
                        </a:spcAft>
                        <a:buFontTx/>
                        <a:buBlip>
                          <a:blip r:embed="rId3"/>
                        </a:buBlip>
                      </a:pPr>
                      <a:r>
                        <a:rPr lang="en-GB" sz="1440" baseline="0" dirty="0" smtClean="0">
                          <a:solidFill>
                            <a:srgbClr val="FF0000"/>
                          </a:solidFill>
                          <a:effectLst/>
                          <a:latin typeface="Arial" pitchFamily="34" charset="0"/>
                          <a:ea typeface="Times New Roman"/>
                          <a:cs typeface="Arial" pitchFamily="34" charset="0"/>
                        </a:rPr>
                        <a:t>The variety of different shapes.</a:t>
                      </a:r>
                    </a:p>
                    <a:p>
                      <a:pPr marL="177800" indent="-177800" algn="l">
                        <a:spcAft>
                          <a:spcPts val="600"/>
                        </a:spcAft>
                        <a:buFontTx/>
                        <a:buBlip>
                          <a:blip r:embed="rId3"/>
                        </a:buBlip>
                      </a:pPr>
                      <a:r>
                        <a:rPr lang="en-GB" sz="1440" baseline="0" dirty="0" smtClean="0">
                          <a:solidFill>
                            <a:schemeClr val="tx1"/>
                          </a:solidFill>
                          <a:effectLst/>
                          <a:latin typeface="Arial" pitchFamily="34" charset="0"/>
                          <a:ea typeface="Times New Roman"/>
                          <a:cs typeface="Arial" pitchFamily="34" charset="0"/>
                        </a:rPr>
                        <a:t>The use of Windows Flag Key.</a:t>
                      </a:r>
                    </a:p>
                    <a:p>
                      <a:pPr marL="177800" indent="-177800" algn="l">
                        <a:spcAft>
                          <a:spcPts val="600"/>
                        </a:spcAft>
                        <a:buFontTx/>
                        <a:buBlip>
                          <a:blip r:embed="rId3"/>
                        </a:buBlip>
                      </a:pPr>
                      <a:r>
                        <a:rPr lang="en-GB" sz="1440" baseline="0" dirty="0" smtClean="0">
                          <a:solidFill>
                            <a:srgbClr val="FF0000"/>
                          </a:solidFill>
                          <a:effectLst/>
                          <a:latin typeface="Arial" pitchFamily="34" charset="0"/>
                          <a:ea typeface="Times New Roman"/>
                          <a:cs typeface="Arial" pitchFamily="34" charset="0"/>
                        </a:rPr>
                        <a:t>How you can change your icons, mouse, screen, saver.</a:t>
                      </a:r>
                    </a:p>
                    <a:p>
                      <a:pPr marL="177800" indent="-177800" algn="l">
                        <a:spcAft>
                          <a:spcPts val="600"/>
                        </a:spcAft>
                        <a:buFontTx/>
                        <a:buBlip>
                          <a:blip r:embed="rId3"/>
                        </a:buBlip>
                      </a:pPr>
                      <a:r>
                        <a:rPr lang="en-GB" sz="1440" baseline="0" dirty="0" smtClean="0">
                          <a:solidFill>
                            <a:schemeClr val="tx1"/>
                          </a:solidFill>
                          <a:effectLst/>
                          <a:latin typeface="Arial" pitchFamily="34" charset="0"/>
                          <a:ea typeface="Times New Roman"/>
                          <a:cs typeface="Arial" pitchFamily="34" charset="0"/>
                        </a:rPr>
                        <a:t>Folders and subfolders to clear up the mess.</a:t>
                      </a:r>
                    </a:p>
                    <a:p>
                      <a:pPr marL="177800" indent="-177800" algn="l">
                        <a:spcAft>
                          <a:spcPts val="600"/>
                        </a:spcAft>
                        <a:buFontTx/>
                        <a:buBlip>
                          <a:blip r:embed="rId3"/>
                        </a:buBlip>
                      </a:pPr>
                      <a:r>
                        <a:rPr lang="en-GB" sz="1440" baseline="0" dirty="0" smtClean="0">
                          <a:solidFill>
                            <a:srgbClr val="FF0000"/>
                          </a:solidFill>
                          <a:effectLst/>
                          <a:latin typeface="Arial" pitchFamily="34" charset="0"/>
                          <a:ea typeface="Times New Roman"/>
                          <a:cs typeface="Arial" pitchFamily="34" charset="0"/>
                        </a:rPr>
                        <a:t>Loading times.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094764" y="1215008"/>
            <a:ext cx="1636735"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849" y="1143000"/>
            <a:ext cx="6614161" cy="3970318"/>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b="1" dirty="0" smtClean="0">
                <a:solidFill>
                  <a:srgbClr val="FF0000"/>
                </a:solidFill>
                <a:latin typeface="Calibri" panose="020F0502020204030204" pitchFamily="34" charset="0"/>
              </a:rPr>
              <a:t>Os’s</a:t>
            </a:r>
            <a:r>
              <a:rPr lang="en-GB" b="1" dirty="0">
                <a:solidFill>
                  <a:srgbClr val="FF0000"/>
                </a:solidFill>
                <a:latin typeface="Calibri" panose="020F0502020204030204" pitchFamily="34" charset="0"/>
              </a:rPr>
              <a:t> </a:t>
            </a:r>
            <a:r>
              <a:rPr lang="en-GB" b="1" dirty="0" smtClean="0">
                <a:solidFill>
                  <a:srgbClr val="FF0000"/>
                </a:solidFill>
                <a:latin typeface="Calibri" panose="020F0502020204030204" pitchFamily="34" charset="0"/>
              </a:rPr>
              <a:t>– </a:t>
            </a:r>
            <a:r>
              <a:rPr lang="en-US" dirty="0">
                <a:solidFill>
                  <a:srgbClr val="FF0000"/>
                </a:solidFill>
                <a:latin typeface="Calibri" panose="020F0502020204030204" pitchFamily="34" charset="0"/>
              </a:rPr>
              <a:t>A </a:t>
            </a:r>
            <a:r>
              <a:rPr lang="en-US" b="1" dirty="0" smtClean="0">
                <a:solidFill>
                  <a:srgbClr val="FF0000"/>
                </a:solidFill>
                <a:latin typeface="Calibri" panose="020F0502020204030204" pitchFamily="34" charset="0"/>
              </a:rPr>
              <a:t>GUI</a:t>
            </a:r>
            <a:r>
              <a:rPr lang="en-US" dirty="0" smtClean="0">
                <a:solidFill>
                  <a:srgbClr val="FF0000"/>
                </a:solidFill>
                <a:latin typeface="Calibri" panose="020F0502020204030204" pitchFamily="34" charset="0"/>
              </a:rPr>
              <a:t> </a:t>
            </a:r>
            <a:r>
              <a:rPr lang="en-US" dirty="0" smtClean="0">
                <a:latin typeface="Calibri" panose="020F0502020204030204" pitchFamily="34" charset="0"/>
              </a:rPr>
              <a:t>(Graphic User </a:t>
            </a:r>
            <a:r>
              <a:rPr lang="en-US" dirty="0">
                <a:latin typeface="Calibri" panose="020F0502020204030204" pitchFamily="34" charset="0"/>
              </a:rPr>
              <a:t>interface) is a user </a:t>
            </a:r>
            <a:r>
              <a:rPr lang="en-US" dirty="0" smtClean="0">
                <a:latin typeface="Calibri" panose="020F0502020204030204" pitchFamily="34" charset="0"/>
              </a:rPr>
              <a:t>interface that you are looking at right now, often called WIMP (Windows, Icons, Mouse and Pointers) It allows the user to interact directly with the programs and devices using pictures (Icons) rather than having to type in a number of commands. For example the code on the previous slide could have been down with one click of a buttons.</a:t>
            </a:r>
          </a:p>
          <a:p>
            <a:pPr marL="342900" indent="-342900">
              <a:buClr>
                <a:srgbClr val="00B050"/>
              </a:buClr>
              <a:buFont typeface="Wingdings 3" panose="05040102010807070707" pitchFamily="18" charset="2"/>
              <a:buChar char=""/>
            </a:pPr>
            <a:r>
              <a:rPr lang="en-GB" dirty="0" smtClean="0">
                <a:latin typeface="Calibri" panose="020F0502020204030204" pitchFamily="34" charset="0"/>
                <a:cs typeface="Calibri" pitchFamily="34" charset="0"/>
              </a:rPr>
              <a:t>WIMP is the most common, you use the mouse to select the application and double click. It opens in a window, you can open several applications and jump between them. The GUI manages these through the interface, called Task Manager.</a:t>
            </a:r>
          </a:p>
          <a:p>
            <a:pPr marL="342900" indent="-342900">
              <a:buClr>
                <a:srgbClr val="00B050"/>
              </a:buClr>
              <a:buFont typeface="Wingdings 3" panose="05040102010807070707" pitchFamily="18" charset="2"/>
              <a:buChar char=""/>
            </a:pPr>
            <a:r>
              <a:rPr lang="en-GB" dirty="0" smtClean="0">
                <a:latin typeface="Calibri" panose="020F0502020204030204" pitchFamily="34" charset="0"/>
                <a:cs typeface="Calibri" pitchFamily="34" charset="0"/>
              </a:rPr>
              <a:t>In recent years devices with touch screens use </a:t>
            </a:r>
            <a:r>
              <a:rPr lang="en-GB" b="1" dirty="0" smtClean="0">
                <a:solidFill>
                  <a:srgbClr val="FF0000"/>
                </a:solidFill>
                <a:latin typeface="Calibri" panose="020F0502020204030204" pitchFamily="34" charset="0"/>
                <a:cs typeface="Calibri" pitchFamily="34" charset="0"/>
              </a:rPr>
              <a:t>post-WIMP</a:t>
            </a:r>
            <a:r>
              <a:rPr lang="en-GB" dirty="0" smtClean="0">
                <a:latin typeface="Calibri" panose="020F0502020204030204" pitchFamily="34" charset="0"/>
                <a:cs typeface="Calibri" pitchFamily="34" charset="0"/>
              </a:rPr>
              <a:t> interaction and this allows actions such as pinching and rotating which is difficult with a mouse.</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36" y="5193910"/>
            <a:ext cx="2670464" cy="1359290"/>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91878" y="5094044"/>
            <a:ext cx="799122" cy="1422437"/>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8200" y="5181309"/>
            <a:ext cx="2195026" cy="13718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7219766"/>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smtClean="0"/>
              <a:t>1.4 – Types of </a:t>
            </a:r>
            <a:r>
              <a:rPr lang="en-GB" sz="4000" dirty="0" smtClean="0"/>
              <a:t>Computers – PC’s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829388834"/>
              </p:ext>
            </p:extLst>
          </p:nvPr>
        </p:nvGraphicFramePr>
        <p:xfrm>
          <a:off x="7086600" y="1143000"/>
          <a:ext cx="1733872" cy="53949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33872"/>
              </a:tblGrid>
              <a:tr h="381000">
                <a:tc>
                  <a:txBody>
                    <a:bodyPr/>
                    <a:lstStyle/>
                    <a:p>
                      <a:pPr>
                        <a:spcAft>
                          <a:spcPts val="0"/>
                        </a:spcAft>
                      </a:pPr>
                      <a:endParaRPr lang="en-GB" sz="147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52821">
                <a:tc>
                  <a:txBody>
                    <a:bodyPr/>
                    <a:lstStyle/>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Better and bigger screens</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Can have multiple internal hard drives.</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Only need to change one thing to make it faster.</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Playing games</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Desk space (footprint).</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Noise levels</a:t>
                      </a:r>
                    </a:p>
                    <a:p>
                      <a:pPr marL="177800" indent="-177800" algn="l">
                        <a:spcAft>
                          <a:spcPts val="600"/>
                        </a:spcAft>
                        <a:buFontTx/>
                        <a:buBlip>
                          <a:blip r:embed="rId3"/>
                        </a:buBlip>
                      </a:pPr>
                      <a:r>
                        <a:rPr lang="en-GB" sz="1470" baseline="0" dirty="0" smtClean="0">
                          <a:solidFill>
                            <a:srgbClr val="FF0000"/>
                          </a:solidFill>
                          <a:effectLst/>
                          <a:latin typeface="Arial" pitchFamily="34" charset="0"/>
                          <a:ea typeface="Times New Roman"/>
                          <a:cs typeface="Arial" pitchFamily="34" charset="0"/>
                        </a:rPr>
                        <a:t>Clutter, cables, leads, inputs and outputs.</a:t>
                      </a:r>
                    </a:p>
                    <a:p>
                      <a:pPr marL="177800" indent="-177800" algn="l">
                        <a:spcAft>
                          <a:spcPts val="600"/>
                        </a:spcAft>
                        <a:buFontTx/>
                        <a:buBlip>
                          <a:blip r:embed="rId3"/>
                        </a:buBlip>
                      </a:pPr>
                      <a:r>
                        <a:rPr lang="en-GB" sz="1470" baseline="0" dirty="0" smtClean="0">
                          <a:solidFill>
                            <a:schemeClr val="tx1"/>
                          </a:solidFill>
                          <a:effectLst/>
                          <a:latin typeface="Arial" pitchFamily="34" charset="0"/>
                          <a:ea typeface="Times New Roman"/>
                          <a:cs typeface="Arial" pitchFamily="34" charset="0"/>
                        </a:rPr>
                        <a:t>Not environmentally friendly when disposing of.</a:t>
                      </a:r>
                      <a:endParaRPr lang="en-GB" sz="1470" baseline="0" dirty="0" smtClean="0">
                        <a:solidFill>
                          <a:srgbClr val="FF0000"/>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30442" y="1215008"/>
            <a:ext cx="1582329"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849" y="1143000"/>
            <a:ext cx="6655049" cy="5355312"/>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dirty="0" smtClean="0">
                <a:latin typeface="Calibri" panose="020F0502020204030204" pitchFamily="34" charset="0"/>
              </a:rPr>
              <a:t>There are many different types of computer in existence, we will focus on the most common ones.</a:t>
            </a:r>
          </a:p>
          <a:p>
            <a:pPr marL="342900" indent="-342900">
              <a:buClr>
                <a:srgbClr val="00B050"/>
              </a:buClr>
              <a:buFont typeface="Wingdings 3" panose="05040102010807070707" pitchFamily="18" charset="2"/>
              <a:buChar char=""/>
            </a:pPr>
            <a:r>
              <a:rPr lang="en-GB" b="1" dirty="0" smtClean="0">
                <a:latin typeface="Calibri" panose="020F0502020204030204" pitchFamily="34" charset="0"/>
              </a:rPr>
              <a:t>PC – </a:t>
            </a:r>
            <a:r>
              <a:rPr lang="en-US" dirty="0" smtClean="0">
                <a:latin typeface="Calibri" panose="020F0502020204030204" pitchFamily="34" charset="0"/>
              </a:rPr>
              <a:t>A PC/</a:t>
            </a:r>
            <a:r>
              <a:rPr lang="en-US" b="1" dirty="0" smtClean="0">
                <a:solidFill>
                  <a:srgbClr val="FF0000"/>
                </a:solidFill>
                <a:latin typeface="Calibri" panose="020F0502020204030204" pitchFamily="34" charset="0"/>
              </a:rPr>
              <a:t>Desktop</a:t>
            </a:r>
            <a:r>
              <a:rPr lang="en-US" dirty="0" smtClean="0">
                <a:latin typeface="Calibri" panose="020F0502020204030204" pitchFamily="34" charset="0"/>
              </a:rPr>
              <a:t> usually refers to a general purpose computer which is made up of separate monitor, keyboard and mouse and processing unit (Base) The term PC comes refers to a system which is IBM compatible, rather than Apple and sometimes gets confused with a Laptop.</a:t>
            </a:r>
          </a:p>
          <a:p>
            <a:pPr marL="342900" indent="-342900">
              <a:buClr>
                <a:srgbClr val="00B050"/>
              </a:buClr>
              <a:buFont typeface="Wingdings 3" panose="05040102010807070707" pitchFamily="18" charset="2"/>
              <a:buChar char=""/>
            </a:pPr>
            <a:r>
              <a:rPr lang="en-US" b="1" dirty="0" smtClean="0">
                <a:latin typeface="Calibri" panose="020F0502020204030204" pitchFamily="34" charset="0"/>
                <a:cs typeface="Calibri" pitchFamily="34" charset="0"/>
              </a:rPr>
              <a:t>Advantages</a:t>
            </a:r>
            <a:r>
              <a:rPr lang="en-US" dirty="0" smtClean="0">
                <a:latin typeface="Calibri" panose="020F0502020204030204" pitchFamily="34" charset="0"/>
                <a:cs typeface="Calibri" pitchFamily="34" charset="0"/>
              </a:rPr>
              <a:t> – Spare parts and connections tend to be standard reducing the price.</a:t>
            </a:r>
          </a:p>
          <a:p>
            <a:pPr marL="342900" indent="-342900">
              <a:buClr>
                <a:srgbClr val="00B050"/>
              </a:buClr>
              <a:buFont typeface="Wingdings 3" panose="05040102010807070707" pitchFamily="18" charset="2"/>
              <a:buChar char=""/>
            </a:pPr>
            <a:r>
              <a:rPr lang="en-US" dirty="0" smtClean="0">
                <a:latin typeface="Calibri" panose="020F0502020204030204" pitchFamily="34" charset="0"/>
                <a:cs typeface="Calibri" pitchFamily="34" charset="0"/>
              </a:rPr>
              <a:t>Desktops have to be a better specification (e.g. faster processor) for a given price (often due to size and construction restraints of a laptop)</a:t>
            </a:r>
          </a:p>
          <a:p>
            <a:pPr marL="342900" indent="-342900">
              <a:buClr>
                <a:srgbClr val="00B050"/>
              </a:buClr>
              <a:buFont typeface="Wingdings 3" panose="05040102010807070707" pitchFamily="18" charset="2"/>
              <a:buChar char=""/>
            </a:pPr>
            <a:r>
              <a:rPr lang="en-US" dirty="0" smtClean="0">
                <a:latin typeface="Calibri" panose="020F0502020204030204" pitchFamily="34" charset="0"/>
                <a:cs typeface="Calibri" pitchFamily="34" charset="0"/>
              </a:rPr>
              <a:t>The large case allows for heat dissipation.</a:t>
            </a:r>
          </a:p>
          <a:p>
            <a:pPr marL="342900" indent="-342900">
              <a:buClr>
                <a:srgbClr val="00B050"/>
              </a:buClr>
              <a:buFont typeface="Wingdings 3" panose="05040102010807070707" pitchFamily="18" charset="2"/>
              <a:buChar char=""/>
            </a:pPr>
            <a:r>
              <a:rPr lang="en-US" b="1" dirty="0" smtClean="0">
                <a:latin typeface="Calibri" panose="020F0502020204030204" pitchFamily="34" charset="0"/>
                <a:cs typeface="Calibri" pitchFamily="34" charset="0"/>
              </a:rPr>
              <a:t>Disadvantages</a:t>
            </a:r>
            <a:r>
              <a:rPr lang="en-US" dirty="0" smtClean="0">
                <a:latin typeface="Calibri" panose="020F0502020204030204" pitchFamily="34" charset="0"/>
                <a:cs typeface="Calibri" pitchFamily="34" charset="0"/>
              </a:rPr>
              <a:t> – They are not portable since they are made up of separate components.</a:t>
            </a:r>
          </a:p>
          <a:p>
            <a:pPr marL="342900" indent="-342900">
              <a:buClr>
                <a:srgbClr val="00B050"/>
              </a:buClr>
              <a:buFont typeface="Wingdings 3" panose="05040102010807070707" pitchFamily="18" charset="2"/>
              <a:buChar char=""/>
            </a:pPr>
            <a:r>
              <a:rPr lang="en-US" dirty="0" smtClean="0">
                <a:latin typeface="Calibri" panose="020F0502020204030204" pitchFamily="34" charset="0"/>
                <a:cs typeface="Calibri" pitchFamily="34" charset="0"/>
              </a:rPr>
              <a:t>All the components need to be hooked up with wiring, which can be quite complex and clutters up the desk space.</a:t>
            </a:r>
          </a:p>
          <a:p>
            <a:pPr marL="342900" indent="-342900">
              <a:buClr>
                <a:srgbClr val="00B050"/>
              </a:buClr>
              <a:buFont typeface="Wingdings 3" panose="05040102010807070707" pitchFamily="18" charset="2"/>
              <a:buChar char=""/>
            </a:pPr>
            <a:r>
              <a:rPr lang="en-US" dirty="0" smtClean="0">
                <a:latin typeface="Calibri" panose="020F0502020204030204" pitchFamily="34" charset="0"/>
                <a:cs typeface="Calibri" pitchFamily="34" charset="0"/>
              </a:rPr>
              <a:t>Because they are not portable, it is necessary to copy files when you want to do work elsewhere.</a:t>
            </a:r>
            <a:endParaRPr lang="en-GB" dirty="0" smtClean="0">
              <a:latin typeface="Calibri" panose="020F0502020204030204" pitchFamily="34" charset="0"/>
              <a:cs typeface="Calibri" pitchFamily="34" charset="0"/>
            </a:endParaRPr>
          </a:p>
        </p:txBody>
      </p:sp>
    </p:spTree>
    <p:extLst>
      <p:ext uri="{BB962C8B-B14F-4D97-AF65-F5344CB8AC3E}">
        <p14:creationId xmlns:p14="http://schemas.microsoft.com/office/powerpoint/2010/main" val="3375538678"/>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normAutofit/>
          </a:bodyPr>
          <a:lstStyle/>
          <a:p>
            <a:r>
              <a:rPr lang="en-GB" sz="3600" b="1" dirty="0" smtClean="0"/>
              <a:t>Assignment Scenario</a:t>
            </a:r>
          </a:p>
        </p:txBody>
      </p:sp>
      <p:sp>
        <p:nvSpPr>
          <p:cNvPr id="2" name="Rectangle 1"/>
          <p:cNvSpPr/>
          <p:nvPr/>
        </p:nvSpPr>
        <p:spPr>
          <a:xfrm>
            <a:off x="304800" y="1143000"/>
            <a:ext cx="8534400" cy="5509200"/>
          </a:xfrm>
          <a:prstGeom prst="rect">
            <a:avLst/>
          </a:prstGeom>
        </p:spPr>
        <p:txBody>
          <a:bodyPr wrap="square">
            <a:spAutoFit/>
          </a:bodyPr>
          <a:lstStyle/>
          <a:p>
            <a:pPr marL="395288" indent="-395288">
              <a:buClr>
                <a:srgbClr val="00B050"/>
              </a:buClr>
              <a:buFont typeface="Wingdings 3" panose="05040102010807070707" pitchFamily="18" charset="2"/>
              <a:buChar char=""/>
            </a:pPr>
            <a:r>
              <a:rPr lang="en-GB" sz="2200" dirty="0">
                <a:latin typeface="Arial" panose="020B0604020202020204" pitchFamily="34" charset="0"/>
                <a:cs typeface="Arial" panose="020B0604020202020204" pitchFamily="34" charset="0"/>
              </a:rPr>
              <a:t>There are 4 sections to this Theory Unit, each of which will give you a basic understanding and practice at possible exam questions. It will involve gaining knowledge towards the answers.</a:t>
            </a:r>
          </a:p>
          <a:p>
            <a:pPr marL="395288" indent="-395288">
              <a:buClr>
                <a:srgbClr val="00B050"/>
              </a:buClr>
              <a:buFont typeface="Wingdings 3" panose="05040102010807070707" pitchFamily="18" charset="2"/>
              <a:buChar char=""/>
            </a:pPr>
            <a:r>
              <a:rPr lang="en-GB" sz="2200" dirty="0">
                <a:latin typeface="Arial" panose="020B0604020202020204" pitchFamily="34" charset="0"/>
                <a:cs typeface="Arial" panose="020B0604020202020204" pitchFamily="34" charset="0"/>
              </a:rPr>
              <a:t>This is not a wrote learning course, you will need to understand the basics of ICT in order to adapt your knowledge towards companies and their needs. This will involve understanding Components of computer systems, Inputs and Outputs, Storage devices and media, Data Types, The Effects of Using ICT, The Ways in which ICT is used and Systems Analysis and Design.</a:t>
            </a:r>
          </a:p>
          <a:p>
            <a:pPr marL="395288" indent="-395288">
              <a:buClr>
                <a:srgbClr val="00B050"/>
              </a:buClr>
              <a:buFont typeface="Wingdings 3" panose="05040102010807070707" pitchFamily="18" charset="2"/>
              <a:buChar char=""/>
            </a:pPr>
            <a:r>
              <a:rPr lang="en-GB" sz="2200" dirty="0">
                <a:latin typeface="Arial" panose="020B0604020202020204" pitchFamily="34" charset="0"/>
                <a:cs typeface="Arial" panose="020B0604020202020204" pitchFamily="34" charset="0"/>
              </a:rPr>
              <a:t>In the exam you will be given a scenario to answers questions from, and adapt your knowledge and use the key terms and named components to give a judgemental answer.</a:t>
            </a:r>
          </a:p>
          <a:p>
            <a:pPr marL="395288" indent="-395288">
              <a:buClr>
                <a:srgbClr val="00B050"/>
              </a:buClr>
              <a:buFont typeface="Wingdings 3" panose="05040102010807070707" pitchFamily="18" charset="2"/>
              <a:buChar char=""/>
            </a:pPr>
            <a:r>
              <a:rPr lang="en-GB" sz="2200" dirty="0">
                <a:latin typeface="Arial" panose="020B0604020202020204" pitchFamily="34" charset="0"/>
                <a:cs typeface="Arial" panose="020B0604020202020204" pitchFamily="34" charset="0"/>
              </a:rPr>
              <a:t>The exam will consist of precise questions requiring precise answers as well as theory questions that will require you to propose a possible solution with a justification.</a:t>
            </a:r>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664896" cy="625434"/>
          </a:xfrm>
        </p:spPr>
        <p:txBody>
          <a:bodyPr>
            <a:noAutofit/>
          </a:bodyPr>
          <a:lstStyle/>
          <a:p>
            <a:r>
              <a:rPr lang="en-GB" sz="4000" dirty="0" smtClean="0"/>
              <a:t>1.4 – Types of </a:t>
            </a:r>
            <a:r>
              <a:rPr lang="en-GB" sz="4000" dirty="0" smtClean="0"/>
              <a:t>Computers - Laptops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779196745"/>
              </p:ext>
            </p:extLst>
          </p:nvPr>
        </p:nvGraphicFramePr>
        <p:xfrm>
          <a:off x="7105328" y="1143000"/>
          <a:ext cx="1733872" cy="541020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33872"/>
              </a:tblGrid>
              <a:tr h="38755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5022650">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Which one you would prefer and why.</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The limitations in game playing or TV watching.</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How many you have broken by accident.</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Spills and how expensive it will be to repair compared to a PC.</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Desk space (footprint).</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Noise levels</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Lack of clutter, cables, leads, inputs and outputs.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27437" y="1215008"/>
            <a:ext cx="1639755"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850" y="1143000"/>
            <a:ext cx="6709470" cy="5209118"/>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sz="1760" b="1" dirty="0" smtClean="0">
                <a:solidFill>
                  <a:srgbClr val="FF0000"/>
                </a:solidFill>
                <a:latin typeface="Calibri" panose="020F0502020204030204" pitchFamily="34" charset="0"/>
              </a:rPr>
              <a:t>Laptops (or Notebooks)</a:t>
            </a:r>
            <a:r>
              <a:rPr lang="en-GB" sz="1760" b="1" dirty="0" smtClean="0">
                <a:latin typeface="Calibri" panose="020F0502020204030204" pitchFamily="34" charset="0"/>
              </a:rPr>
              <a:t> – </a:t>
            </a:r>
            <a:r>
              <a:rPr lang="en-GB" sz="1760" dirty="0" smtClean="0">
                <a:latin typeface="Calibri" panose="020F0502020204030204" pitchFamily="34" charset="0"/>
              </a:rPr>
              <a:t>This refers to a range of computers where the monitor, keyboard, pointing device and processor are all together in one unit, making them more portable.</a:t>
            </a:r>
          </a:p>
          <a:p>
            <a:pPr marL="342900" indent="-342900">
              <a:buClr>
                <a:srgbClr val="00B050"/>
              </a:buClr>
              <a:buFont typeface="Wingdings 3" panose="05040102010807070707" pitchFamily="18" charset="2"/>
              <a:buChar char=""/>
            </a:pPr>
            <a:r>
              <a:rPr lang="en-US" sz="1760" dirty="0" smtClean="0">
                <a:latin typeface="Calibri" panose="020F0502020204030204" pitchFamily="34" charset="0"/>
              </a:rPr>
              <a:t>These have become the most common type of Computer in the home but not at work. Most companies prefer their staff not to be away from their desks. Over the decades of use, they have grown more powerful and in some ways smaller with better battery life. </a:t>
            </a:r>
          </a:p>
          <a:p>
            <a:pPr marL="342900" indent="-342900">
              <a:buClr>
                <a:srgbClr val="00B050"/>
              </a:buClr>
              <a:buFont typeface="Wingdings 3" panose="05040102010807070707" pitchFamily="18" charset="2"/>
              <a:buChar char=""/>
            </a:pPr>
            <a:r>
              <a:rPr lang="en-US" sz="1760" b="1" dirty="0" smtClean="0">
                <a:latin typeface="Calibri" panose="020F0502020204030204" pitchFamily="34" charset="0"/>
                <a:cs typeface="Calibri" pitchFamily="34" charset="0"/>
              </a:rPr>
              <a:t>Advantages</a:t>
            </a:r>
            <a:r>
              <a:rPr lang="en-US" sz="1760" dirty="0" smtClean="0">
                <a:latin typeface="Calibri" panose="020F0502020204030204" pitchFamily="34" charset="0"/>
                <a:cs typeface="Calibri" pitchFamily="34" charset="0"/>
              </a:rPr>
              <a:t> – Portable since all the devices are combined.</a:t>
            </a:r>
          </a:p>
          <a:p>
            <a:pPr marL="342900" indent="-342900">
              <a:buClr>
                <a:srgbClr val="00B050"/>
              </a:buClr>
              <a:buFont typeface="Wingdings 3" panose="05040102010807070707" pitchFamily="18" charset="2"/>
              <a:buChar char=""/>
            </a:pPr>
            <a:r>
              <a:rPr lang="en-US" sz="1760" dirty="0" smtClean="0">
                <a:latin typeface="Calibri" panose="020F0502020204030204" pitchFamily="34" charset="0"/>
                <a:cs typeface="Calibri" pitchFamily="34" charset="0"/>
              </a:rPr>
              <a:t>Low Weight (to aid portability)</a:t>
            </a:r>
          </a:p>
          <a:p>
            <a:pPr marL="342900" indent="-342900">
              <a:buClr>
                <a:srgbClr val="00B050"/>
              </a:buClr>
              <a:buFont typeface="Wingdings 3" panose="05040102010807070707" pitchFamily="18" charset="2"/>
              <a:buChar char=""/>
            </a:pPr>
            <a:r>
              <a:rPr lang="en-US" sz="1760" dirty="0" smtClean="0">
                <a:latin typeface="Calibri" panose="020F0502020204030204" pitchFamily="34" charset="0"/>
                <a:cs typeface="Calibri" pitchFamily="34" charset="0"/>
              </a:rPr>
              <a:t>Low power consumption (therefor longer battery life)</a:t>
            </a:r>
          </a:p>
          <a:p>
            <a:pPr marL="342900" indent="-342900">
              <a:buClr>
                <a:srgbClr val="00B050"/>
              </a:buClr>
              <a:buFont typeface="Wingdings 3" panose="05040102010807070707" pitchFamily="18" charset="2"/>
              <a:buChar char=""/>
            </a:pPr>
            <a:r>
              <a:rPr lang="en-US" sz="1760" dirty="0" smtClean="0">
                <a:latin typeface="Calibri" panose="020F0502020204030204" pitchFamily="34" charset="0"/>
                <a:cs typeface="Calibri" pitchFamily="34" charset="0"/>
              </a:rPr>
              <a:t>A processor that does not generate too much heat (cooling is vital)</a:t>
            </a:r>
          </a:p>
          <a:p>
            <a:pPr marL="342900" indent="-342900">
              <a:buClr>
                <a:srgbClr val="00B050"/>
              </a:buClr>
              <a:buFont typeface="Wingdings 3" panose="05040102010807070707" pitchFamily="18" charset="2"/>
              <a:buChar char=""/>
            </a:pPr>
            <a:r>
              <a:rPr lang="en-US" sz="1760" dirty="0" smtClean="0">
                <a:latin typeface="Calibri" panose="020F0502020204030204" pitchFamily="34" charset="0"/>
                <a:cs typeface="Calibri" pitchFamily="34" charset="0"/>
              </a:rPr>
              <a:t>Good for sampling and sensoring.</a:t>
            </a:r>
          </a:p>
          <a:p>
            <a:pPr marL="342900" indent="-342900">
              <a:buClr>
                <a:srgbClr val="00B050"/>
              </a:buClr>
              <a:buFont typeface="Wingdings 3" panose="05040102010807070707" pitchFamily="18" charset="2"/>
              <a:buChar char=""/>
            </a:pPr>
            <a:r>
              <a:rPr lang="en-US" sz="1760" b="1" dirty="0" smtClean="0">
                <a:latin typeface="Calibri" panose="020F0502020204030204" pitchFamily="34" charset="0"/>
                <a:cs typeface="Calibri" pitchFamily="34" charset="0"/>
              </a:rPr>
              <a:t>Disadvantages</a:t>
            </a:r>
            <a:r>
              <a:rPr lang="en-US" sz="1760" dirty="0" smtClean="0">
                <a:latin typeface="Calibri" panose="020F0502020204030204" pitchFamily="34" charset="0"/>
                <a:cs typeface="Calibri" pitchFamily="34" charset="0"/>
              </a:rPr>
              <a:t> – Since they are portable, they are easy to steal.</a:t>
            </a:r>
          </a:p>
          <a:p>
            <a:pPr marL="342900" indent="-342900">
              <a:buClr>
                <a:srgbClr val="00B050"/>
              </a:buClr>
              <a:buFont typeface="Wingdings 3" panose="05040102010807070707" pitchFamily="18" charset="2"/>
              <a:buChar char=""/>
            </a:pPr>
            <a:r>
              <a:rPr lang="en-US" sz="1760" dirty="0" smtClean="0">
                <a:latin typeface="Calibri" panose="020F0502020204030204" pitchFamily="34" charset="0"/>
                <a:cs typeface="Calibri" pitchFamily="34" charset="0"/>
              </a:rPr>
              <a:t>Limited battery life so the user has to carry a power supply.</a:t>
            </a:r>
          </a:p>
          <a:p>
            <a:pPr marL="342900" indent="-342900">
              <a:buClr>
                <a:srgbClr val="00B050"/>
              </a:buClr>
              <a:buFont typeface="Wingdings 3" panose="05040102010807070707" pitchFamily="18" charset="2"/>
              <a:buChar char=""/>
            </a:pPr>
            <a:r>
              <a:rPr lang="en-US" sz="1760" dirty="0" smtClean="0">
                <a:latin typeface="Calibri" panose="020F0502020204030204" pitchFamily="34" charset="0"/>
                <a:cs typeface="Calibri" pitchFamily="34" charset="0"/>
              </a:rPr>
              <a:t>Keyboards and pointing devices can be difficult to use.</a:t>
            </a:r>
          </a:p>
          <a:p>
            <a:pPr marL="342900" indent="-342900">
              <a:buClr>
                <a:srgbClr val="00B050"/>
              </a:buClr>
              <a:buFont typeface="Wingdings 3" panose="05040102010807070707" pitchFamily="18" charset="2"/>
              <a:buChar char=""/>
            </a:pPr>
            <a:r>
              <a:rPr lang="en-US" sz="1760" dirty="0" smtClean="0">
                <a:latin typeface="Calibri" panose="020F0502020204030204" pitchFamily="34" charset="0"/>
                <a:cs typeface="Calibri" pitchFamily="34" charset="0"/>
              </a:rPr>
              <a:t>Heat dissipation is more difficult due to the structure of the laptop.</a:t>
            </a:r>
          </a:p>
          <a:p>
            <a:pPr marL="342900" indent="-342900">
              <a:buClr>
                <a:srgbClr val="00B050"/>
              </a:buClr>
              <a:buFont typeface="Wingdings 3" panose="05040102010807070707" pitchFamily="18" charset="2"/>
              <a:buChar char=""/>
            </a:pPr>
            <a:r>
              <a:rPr lang="en-US" sz="1760" dirty="0" smtClean="0">
                <a:latin typeface="Calibri" panose="020F0502020204030204" pitchFamily="34" charset="0"/>
                <a:cs typeface="Calibri" pitchFamily="34" charset="0"/>
              </a:rPr>
              <a:t>Graphics on the screen will not be as good as a standalone. (e.g. Motion blur)</a:t>
            </a:r>
          </a:p>
          <a:p>
            <a:pPr marL="342900" indent="-342900">
              <a:buClr>
                <a:srgbClr val="00B050"/>
              </a:buClr>
              <a:buFont typeface="Wingdings 3" panose="05040102010807070707" pitchFamily="18" charset="2"/>
              <a:buChar char=""/>
            </a:pPr>
            <a:r>
              <a:rPr lang="en-US" sz="1760" dirty="0" smtClean="0">
                <a:latin typeface="Calibri" panose="020F0502020204030204" pitchFamily="34" charset="0"/>
                <a:cs typeface="Calibri" pitchFamily="34" charset="0"/>
              </a:rPr>
              <a:t>Restricted on the amount of devices that can be added at one time.</a:t>
            </a:r>
            <a:endParaRPr lang="en-GB" sz="1760" dirty="0" smtClean="0">
              <a:latin typeface="Calibri" panose="020F0502020204030204" pitchFamily="34" charset="0"/>
              <a:cs typeface="Calibri" pitchFamily="34" charset="0"/>
            </a:endParaRPr>
          </a:p>
        </p:txBody>
      </p:sp>
    </p:spTree>
    <p:extLst>
      <p:ext uri="{BB962C8B-B14F-4D97-AF65-F5344CB8AC3E}">
        <p14:creationId xmlns:p14="http://schemas.microsoft.com/office/powerpoint/2010/main" val="604066516"/>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817296" cy="625434"/>
          </a:xfrm>
        </p:spPr>
        <p:txBody>
          <a:bodyPr>
            <a:noAutofit/>
          </a:bodyPr>
          <a:lstStyle/>
          <a:p>
            <a:r>
              <a:rPr lang="en-GB" sz="3900" dirty="0" smtClean="0"/>
              <a:t>1.4 – Types of </a:t>
            </a:r>
            <a:r>
              <a:rPr lang="en-GB" sz="3900" dirty="0" smtClean="0"/>
              <a:t>Computers - Netbooks</a:t>
            </a:r>
            <a:endParaRPr lang="en-GB" sz="39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659419270"/>
              </p:ext>
            </p:extLst>
          </p:nvPr>
        </p:nvGraphicFramePr>
        <p:xfrm>
          <a:off x="7086600" y="1143000"/>
          <a:ext cx="1733872" cy="5407152"/>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33872"/>
              </a:tblGrid>
              <a:tr h="381000">
                <a:tc>
                  <a:txBody>
                    <a:bodyPr/>
                    <a:lstStyle/>
                    <a:p>
                      <a:pPr>
                        <a:spcAft>
                          <a:spcPts val="0"/>
                        </a:spcAft>
                      </a:pPr>
                      <a:endParaRPr lang="en-GB" sz="134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52821">
                <a:tc>
                  <a:txBody>
                    <a:bodyPr/>
                    <a:lstStyle/>
                    <a:p>
                      <a:pPr marL="177800" indent="-177800" algn="l">
                        <a:spcAft>
                          <a:spcPts val="600"/>
                        </a:spcAft>
                        <a:buFontTx/>
                        <a:buBlip>
                          <a:blip r:embed="rId3"/>
                        </a:buBlip>
                      </a:pPr>
                      <a:r>
                        <a:rPr lang="en-GB" sz="1340" baseline="0" dirty="0" smtClean="0">
                          <a:solidFill>
                            <a:srgbClr val="FF0000"/>
                          </a:solidFill>
                          <a:effectLst/>
                          <a:latin typeface="Arial" pitchFamily="34" charset="0"/>
                          <a:ea typeface="Times New Roman"/>
                          <a:cs typeface="Arial" pitchFamily="34" charset="0"/>
                        </a:rPr>
                        <a:t>Small and easy to put away</a:t>
                      </a:r>
                    </a:p>
                    <a:p>
                      <a:pPr marL="177800" indent="-177800" algn="l">
                        <a:spcAft>
                          <a:spcPts val="600"/>
                        </a:spcAft>
                        <a:buFontTx/>
                        <a:buBlip>
                          <a:blip r:embed="rId3"/>
                        </a:buBlip>
                      </a:pPr>
                      <a:r>
                        <a:rPr lang="en-GB" sz="1340" baseline="0" dirty="0" smtClean="0">
                          <a:solidFill>
                            <a:schemeClr val="tx1"/>
                          </a:solidFill>
                          <a:effectLst/>
                          <a:latin typeface="Arial" pitchFamily="34" charset="0"/>
                          <a:ea typeface="Times New Roman"/>
                          <a:cs typeface="Arial" pitchFamily="34" charset="0"/>
                        </a:rPr>
                        <a:t>Comparison to tablets.</a:t>
                      </a:r>
                    </a:p>
                    <a:p>
                      <a:pPr marL="177800" indent="-177800" algn="l">
                        <a:spcAft>
                          <a:spcPts val="600"/>
                        </a:spcAft>
                        <a:buFontTx/>
                        <a:buBlip>
                          <a:blip r:embed="rId3"/>
                        </a:buBlip>
                      </a:pPr>
                      <a:r>
                        <a:rPr lang="en-GB" sz="1340" baseline="0" dirty="0" smtClean="0">
                          <a:solidFill>
                            <a:srgbClr val="FF0000"/>
                          </a:solidFill>
                          <a:effectLst/>
                          <a:latin typeface="Arial" pitchFamily="34" charset="0"/>
                          <a:ea typeface="Times New Roman"/>
                          <a:cs typeface="Arial" pitchFamily="34" charset="0"/>
                        </a:rPr>
                        <a:t>How a school could use them in a class.</a:t>
                      </a:r>
                    </a:p>
                    <a:p>
                      <a:pPr marL="177800" indent="-177800" algn="l">
                        <a:spcAft>
                          <a:spcPts val="600"/>
                        </a:spcAft>
                        <a:buFontTx/>
                        <a:buBlip>
                          <a:blip r:embed="rId3"/>
                        </a:buBlip>
                      </a:pPr>
                      <a:r>
                        <a:rPr lang="en-GB" sz="1340" baseline="0" dirty="0" smtClean="0">
                          <a:solidFill>
                            <a:schemeClr val="tx1"/>
                          </a:solidFill>
                          <a:effectLst/>
                          <a:latin typeface="Arial" pitchFamily="34" charset="0"/>
                          <a:ea typeface="Times New Roman"/>
                          <a:cs typeface="Arial" pitchFamily="34" charset="0"/>
                        </a:rPr>
                        <a:t>Smaller screen so more difficult to read.</a:t>
                      </a:r>
                    </a:p>
                    <a:p>
                      <a:pPr marL="177800" indent="-177800" algn="l">
                        <a:spcAft>
                          <a:spcPts val="600"/>
                        </a:spcAft>
                        <a:buFontTx/>
                        <a:buBlip>
                          <a:blip r:embed="rId3"/>
                        </a:buBlip>
                      </a:pPr>
                      <a:r>
                        <a:rPr lang="en-GB" sz="1340" baseline="0" dirty="0" smtClean="0">
                          <a:solidFill>
                            <a:srgbClr val="FF0000"/>
                          </a:solidFill>
                          <a:effectLst/>
                          <a:latin typeface="Arial" pitchFamily="34" charset="0"/>
                          <a:ea typeface="Times New Roman"/>
                          <a:cs typeface="Arial" pitchFamily="34" charset="0"/>
                        </a:rPr>
                        <a:t>Desk space (footprint).</a:t>
                      </a:r>
                    </a:p>
                    <a:p>
                      <a:pPr marL="177800" indent="-177800" algn="l">
                        <a:spcAft>
                          <a:spcPts val="600"/>
                        </a:spcAft>
                        <a:buFontTx/>
                        <a:buBlip>
                          <a:blip r:embed="rId3"/>
                        </a:buBlip>
                      </a:pPr>
                      <a:r>
                        <a:rPr lang="en-GB" sz="1340" baseline="0" dirty="0" smtClean="0">
                          <a:solidFill>
                            <a:schemeClr val="tx1"/>
                          </a:solidFill>
                          <a:effectLst/>
                          <a:latin typeface="Arial" pitchFamily="34" charset="0"/>
                          <a:ea typeface="Times New Roman"/>
                          <a:cs typeface="Arial" pitchFamily="34" charset="0"/>
                        </a:rPr>
                        <a:t>Noise levels</a:t>
                      </a:r>
                    </a:p>
                    <a:p>
                      <a:pPr marL="177800" indent="-177800" algn="l">
                        <a:spcAft>
                          <a:spcPts val="600"/>
                        </a:spcAft>
                        <a:buFontTx/>
                        <a:buBlip>
                          <a:blip r:embed="rId3"/>
                        </a:buBlip>
                      </a:pPr>
                      <a:r>
                        <a:rPr lang="en-GB" sz="1340" baseline="0" dirty="0" smtClean="0">
                          <a:solidFill>
                            <a:srgbClr val="FF0000"/>
                          </a:solidFill>
                          <a:effectLst/>
                          <a:latin typeface="Arial" pitchFamily="34" charset="0"/>
                          <a:ea typeface="Times New Roman"/>
                          <a:cs typeface="Arial" pitchFamily="34" charset="0"/>
                        </a:rPr>
                        <a:t>Lack of clutter, cables, leads, inputs and outputs.</a:t>
                      </a:r>
                    </a:p>
                    <a:p>
                      <a:pPr marL="177800" indent="-177800" algn="l">
                        <a:spcAft>
                          <a:spcPts val="600"/>
                        </a:spcAft>
                        <a:buFontTx/>
                        <a:buBlip>
                          <a:blip r:embed="rId3"/>
                        </a:buBlip>
                      </a:pPr>
                      <a:r>
                        <a:rPr lang="en-GB" sz="1340" baseline="0" dirty="0" smtClean="0">
                          <a:solidFill>
                            <a:schemeClr val="tx1"/>
                          </a:solidFill>
                          <a:effectLst/>
                          <a:latin typeface="Arial" pitchFamily="34" charset="0"/>
                          <a:ea typeface="Times New Roman"/>
                          <a:cs typeface="Arial" pitchFamily="34" charset="0"/>
                        </a:rPr>
                        <a:t>Screen displays web pages in a similar way to a computer and not a tablet.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08709" y="1215008"/>
            <a:ext cx="1639755"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850" y="1143000"/>
            <a:ext cx="6690742" cy="5355312"/>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b="1" dirty="0" smtClean="0">
                <a:solidFill>
                  <a:srgbClr val="FF0000"/>
                </a:solidFill>
                <a:latin typeface="Calibri" panose="020F0502020204030204" pitchFamily="34" charset="0"/>
              </a:rPr>
              <a:t>Netbook</a:t>
            </a:r>
            <a:r>
              <a:rPr lang="en-GB" b="1" dirty="0" smtClean="0">
                <a:latin typeface="Calibri" panose="020F0502020204030204" pitchFamily="34" charset="0"/>
              </a:rPr>
              <a:t> – </a:t>
            </a:r>
            <a:r>
              <a:rPr lang="en-GB" dirty="0" smtClean="0">
                <a:latin typeface="Calibri" panose="020F0502020204030204" pitchFamily="34" charset="0"/>
              </a:rPr>
              <a:t>This</a:t>
            </a:r>
            <a:r>
              <a:rPr lang="en-US" dirty="0">
                <a:latin typeface="Calibri" panose="020F0502020204030204" pitchFamily="34" charset="0"/>
              </a:rPr>
              <a:t> </a:t>
            </a:r>
            <a:r>
              <a:rPr lang="en-US" dirty="0" smtClean="0">
                <a:latin typeface="Calibri" panose="020F0502020204030204" pitchFamily="34" charset="0"/>
              </a:rPr>
              <a:t>is a term used to describe a computer that can almost fit into your hand and is a smaller version of a Laptop. They used to be knows as </a:t>
            </a:r>
            <a:r>
              <a:rPr lang="en-US" b="1" dirty="0" smtClean="0">
                <a:latin typeface="Calibri" panose="020F0502020204030204" pitchFamily="34" charset="0"/>
              </a:rPr>
              <a:t>Palmtop</a:t>
            </a:r>
            <a:r>
              <a:rPr lang="en-US" dirty="0" smtClean="0">
                <a:latin typeface="Calibri" panose="020F0502020204030204" pitchFamily="34" charset="0"/>
              </a:rPr>
              <a:t> computers but this term now generally applies to much smaller devices which use touch screens and often a stylus to key in data.</a:t>
            </a:r>
          </a:p>
          <a:p>
            <a:pPr marL="342900" indent="-342900">
              <a:buClr>
                <a:srgbClr val="00B050"/>
              </a:buClr>
              <a:buFont typeface="Wingdings 3" panose="05040102010807070707" pitchFamily="18" charset="2"/>
              <a:buChar char=""/>
            </a:pPr>
            <a:r>
              <a:rPr lang="en-US" b="1" dirty="0" smtClean="0">
                <a:latin typeface="Calibri" panose="020F0502020204030204" pitchFamily="34" charset="0"/>
                <a:cs typeface="Calibri" pitchFamily="34" charset="0"/>
              </a:rPr>
              <a:t>Advantages</a:t>
            </a:r>
            <a:r>
              <a:rPr lang="en-US" dirty="0" smtClean="0">
                <a:latin typeface="Calibri" panose="020F0502020204030204" pitchFamily="34" charset="0"/>
                <a:cs typeface="Calibri" pitchFamily="34" charset="0"/>
              </a:rPr>
              <a:t> – They have many of the features of Laptops therefor have similar advantages.</a:t>
            </a:r>
          </a:p>
          <a:p>
            <a:pPr marL="342900" indent="-342900">
              <a:buClr>
                <a:srgbClr val="00B050"/>
              </a:buClr>
              <a:buFont typeface="Wingdings 3" panose="05040102010807070707" pitchFamily="18" charset="2"/>
              <a:buChar char=""/>
            </a:pPr>
            <a:r>
              <a:rPr lang="en-US" dirty="0" smtClean="0">
                <a:latin typeface="Calibri" panose="020F0502020204030204" pitchFamily="34" charset="0"/>
                <a:cs typeface="Calibri" pitchFamily="34" charset="0"/>
              </a:rPr>
              <a:t>They are more portable and use less battery life die to their limited functionality.</a:t>
            </a:r>
          </a:p>
          <a:p>
            <a:pPr marL="342900" indent="-342900">
              <a:buClr>
                <a:srgbClr val="00B050"/>
              </a:buClr>
              <a:buFont typeface="Wingdings 3" panose="05040102010807070707" pitchFamily="18" charset="2"/>
              <a:buChar char=""/>
            </a:pPr>
            <a:r>
              <a:rPr lang="en-US" dirty="0" smtClean="0">
                <a:latin typeface="Calibri" panose="020F0502020204030204" pitchFamily="34" charset="0"/>
                <a:cs typeface="Calibri" pitchFamily="34" charset="0"/>
              </a:rPr>
              <a:t>Tend to have no moving parts (therefor better battery usage).</a:t>
            </a:r>
          </a:p>
          <a:p>
            <a:pPr marL="342900" indent="-342900">
              <a:buClr>
                <a:srgbClr val="00B050"/>
              </a:buClr>
              <a:buFont typeface="Wingdings 3" panose="05040102010807070707" pitchFamily="18" charset="2"/>
              <a:buChar char=""/>
            </a:pPr>
            <a:r>
              <a:rPr lang="en-US" b="1" dirty="0" smtClean="0">
                <a:latin typeface="Calibri" panose="020F0502020204030204" pitchFamily="34" charset="0"/>
                <a:cs typeface="Calibri" pitchFamily="34" charset="0"/>
              </a:rPr>
              <a:t>Disadvantages</a:t>
            </a:r>
            <a:r>
              <a:rPr lang="en-US" dirty="0" smtClean="0">
                <a:latin typeface="Calibri" panose="020F0502020204030204" pitchFamily="34" charset="0"/>
                <a:cs typeface="Calibri" pitchFamily="34" charset="0"/>
              </a:rPr>
              <a:t> – They do not have optical drives (CD, DVD) which makes installing difficult.</a:t>
            </a:r>
          </a:p>
          <a:p>
            <a:pPr marL="342900" indent="-342900">
              <a:buClr>
                <a:srgbClr val="00B050"/>
              </a:buClr>
              <a:buFont typeface="Wingdings 3" panose="05040102010807070707" pitchFamily="18" charset="2"/>
              <a:buChar char=""/>
            </a:pPr>
            <a:r>
              <a:rPr lang="en-GB" dirty="0" smtClean="0">
                <a:latin typeface="Calibri" panose="020F0502020204030204" pitchFamily="34" charset="0"/>
                <a:cs typeface="Calibri" pitchFamily="34" charset="0"/>
              </a:rPr>
              <a:t>The keyboards are only about 80% </a:t>
            </a:r>
            <a:r>
              <a:rPr lang="en-GB" dirty="0" smtClean="0">
                <a:latin typeface="Calibri" panose="020F0502020204030204" pitchFamily="34" charset="0"/>
                <a:cs typeface="Calibri" pitchFamily="34" charset="0"/>
              </a:rPr>
              <a:t/>
            </a:r>
            <a:br>
              <a:rPr lang="en-GB" dirty="0" smtClean="0">
                <a:latin typeface="Calibri" panose="020F0502020204030204" pitchFamily="34" charset="0"/>
                <a:cs typeface="Calibri" pitchFamily="34" charset="0"/>
              </a:rPr>
            </a:br>
            <a:r>
              <a:rPr lang="en-GB" dirty="0" smtClean="0">
                <a:latin typeface="Calibri" panose="020F0502020204030204" pitchFamily="34" charset="0"/>
                <a:cs typeface="Calibri" pitchFamily="34" charset="0"/>
              </a:rPr>
              <a:t>the size of </a:t>
            </a:r>
            <a:r>
              <a:rPr lang="en-GB" dirty="0" smtClean="0">
                <a:latin typeface="Calibri" panose="020F0502020204030204" pitchFamily="34" charset="0"/>
                <a:cs typeface="Calibri" pitchFamily="34" charset="0"/>
              </a:rPr>
              <a:t>Laptop keyboards.</a:t>
            </a:r>
          </a:p>
          <a:p>
            <a:pPr marL="342900" indent="-342900">
              <a:buClr>
                <a:srgbClr val="00B050"/>
              </a:buClr>
              <a:buFont typeface="Wingdings 3" panose="05040102010807070707" pitchFamily="18" charset="2"/>
              <a:buChar char=""/>
            </a:pPr>
            <a:r>
              <a:rPr lang="en-GB" dirty="0" smtClean="0">
                <a:latin typeface="Calibri" panose="020F0502020204030204" pitchFamily="34" charset="0"/>
                <a:cs typeface="Calibri" pitchFamily="34" charset="0"/>
              </a:rPr>
              <a:t>They lack some of the features </a:t>
            </a:r>
            <a:r>
              <a:rPr lang="en-GB" dirty="0" smtClean="0">
                <a:latin typeface="Calibri" panose="020F0502020204030204" pitchFamily="34" charset="0"/>
                <a:cs typeface="Calibri" pitchFamily="34" charset="0"/>
              </a:rPr>
              <a:t>found</a:t>
            </a:r>
            <a:br>
              <a:rPr lang="en-GB" dirty="0" smtClean="0">
                <a:latin typeface="Calibri" panose="020F0502020204030204" pitchFamily="34" charset="0"/>
                <a:cs typeface="Calibri" pitchFamily="34" charset="0"/>
              </a:rPr>
            </a:br>
            <a:r>
              <a:rPr lang="en-GB" dirty="0" smtClean="0">
                <a:latin typeface="Calibri" panose="020F0502020204030204" pitchFamily="34" charset="0"/>
                <a:cs typeface="Calibri" pitchFamily="34" charset="0"/>
              </a:rPr>
              <a:t>in larger </a:t>
            </a:r>
            <a:r>
              <a:rPr lang="en-GB" dirty="0" smtClean="0">
                <a:latin typeface="Calibri" panose="020F0502020204030204" pitchFamily="34" charset="0"/>
                <a:cs typeface="Calibri" pitchFamily="34" charset="0"/>
              </a:rPr>
              <a:t>machines, principally due to </a:t>
            </a:r>
            <a:r>
              <a:rPr lang="en-GB" dirty="0" smtClean="0">
                <a:latin typeface="Calibri" panose="020F0502020204030204" pitchFamily="34" charset="0"/>
                <a:cs typeface="Calibri" pitchFamily="34" charset="0"/>
              </a:rPr>
              <a:t/>
            </a:r>
            <a:br>
              <a:rPr lang="en-GB" dirty="0" smtClean="0">
                <a:latin typeface="Calibri" panose="020F0502020204030204" pitchFamily="34" charset="0"/>
                <a:cs typeface="Calibri" pitchFamily="34" charset="0"/>
              </a:rPr>
            </a:br>
            <a:r>
              <a:rPr lang="en-GB" dirty="0" smtClean="0">
                <a:latin typeface="Calibri" panose="020F0502020204030204" pitchFamily="34" charset="0"/>
                <a:cs typeface="Calibri" pitchFamily="34" charset="0"/>
              </a:rPr>
              <a:t>the size </a:t>
            </a:r>
            <a:r>
              <a:rPr lang="en-GB" dirty="0" smtClean="0">
                <a:latin typeface="Calibri" panose="020F0502020204030204" pitchFamily="34" charset="0"/>
                <a:cs typeface="Calibri" pitchFamily="34" charset="0"/>
              </a:rPr>
              <a:t>constraints.</a:t>
            </a:r>
          </a:p>
          <a:p>
            <a:pPr marL="342900" indent="-342900">
              <a:buClr>
                <a:srgbClr val="00B050"/>
              </a:buClr>
              <a:buFont typeface="Wingdings 3" panose="05040102010807070707" pitchFamily="18" charset="2"/>
              <a:buChar char=""/>
            </a:pPr>
            <a:r>
              <a:rPr lang="en-GB" dirty="0" smtClean="0">
                <a:latin typeface="Calibri" panose="020F0502020204030204" pitchFamily="34" charset="0"/>
                <a:cs typeface="Calibri" pitchFamily="34" charset="0"/>
              </a:rPr>
              <a:t>Cheaper to purchase due to their </a:t>
            </a:r>
            <a:r>
              <a:rPr lang="en-GB" dirty="0" smtClean="0">
                <a:latin typeface="Calibri" panose="020F0502020204030204" pitchFamily="34" charset="0"/>
                <a:cs typeface="Calibri" pitchFamily="34" charset="0"/>
              </a:rPr>
              <a:t/>
            </a:r>
            <a:br>
              <a:rPr lang="en-GB" dirty="0" smtClean="0">
                <a:latin typeface="Calibri" panose="020F0502020204030204" pitchFamily="34" charset="0"/>
                <a:cs typeface="Calibri" pitchFamily="34" charset="0"/>
              </a:rPr>
            </a:br>
            <a:r>
              <a:rPr lang="en-GB" dirty="0" smtClean="0">
                <a:latin typeface="Calibri" panose="020F0502020204030204" pitchFamily="34" charset="0"/>
                <a:cs typeface="Calibri" pitchFamily="34" charset="0"/>
              </a:rPr>
              <a:t>limited capacity</a:t>
            </a:r>
            <a:r>
              <a:rPr lang="en-GB" dirty="0" smtClean="0">
                <a:latin typeface="Calibri" panose="020F0502020204030204" pitchFamily="34" charset="0"/>
                <a:cs typeface="Calibri" pitchFamily="34" charset="0"/>
              </a:rPr>
              <a:t>.</a:t>
            </a:r>
          </a:p>
        </p:txBody>
      </p:sp>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1535" t="3132" r="2514" b="7176"/>
          <a:stretch/>
        </p:blipFill>
        <p:spPr>
          <a:xfrm>
            <a:off x="4315026" y="4572000"/>
            <a:ext cx="2641599" cy="1905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562562"/>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smtClean="0"/>
              <a:t>1.4 – Types of </a:t>
            </a:r>
            <a:r>
              <a:rPr lang="en-GB" sz="4000" dirty="0" smtClean="0"/>
              <a:t>Computers – PDA’s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946058695"/>
              </p:ext>
            </p:extLst>
          </p:nvPr>
        </p:nvGraphicFramePr>
        <p:xfrm>
          <a:off x="7181528" y="1143000"/>
          <a:ext cx="1657672" cy="5373624"/>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57672"/>
              </a:tblGrid>
              <a:tr h="381000">
                <a:tc>
                  <a:txBody>
                    <a:bodyPr/>
                    <a:lstStyle/>
                    <a:p>
                      <a:pPr>
                        <a:spcAft>
                          <a:spcPts val="0"/>
                        </a:spcAft>
                      </a:pPr>
                      <a:endParaRPr lang="en-GB" sz="133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52821">
                <a:tc>
                  <a:txBody>
                    <a:bodyPr/>
                    <a:lstStyle/>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Small and easy to put away</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Comparison to tablets.</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How a school could use them in a class.</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Smaller screen so more difficult to read.</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Desk space (footprint).</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Noise levels</a:t>
                      </a:r>
                    </a:p>
                    <a:p>
                      <a:pPr marL="177800" indent="-177800" algn="l">
                        <a:spcAft>
                          <a:spcPts val="600"/>
                        </a:spcAft>
                        <a:buFontTx/>
                        <a:buBlip>
                          <a:blip r:embed="rId3"/>
                        </a:buBlip>
                      </a:pPr>
                      <a:r>
                        <a:rPr lang="en-GB" sz="1330" baseline="0" dirty="0" smtClean="0">
                          <a:solidFill>
                            <a:srgbClr val="FF0000"/>
                          </a:solidFill>
                          <a:effectLst/>
                          <a:latin typeface="Arial" pitchFamily="34" charset="0"/>
                          <a:ea typeface="Times New Roman"/>
                          <a:cs typeface="Arial" pitchFamily="34" charset="0"/>
                        </a:rPr>
                        <a:t>Lack of clutter, cables, leads, inputs and outputs.</a:t>
                      </a:r>
                    </a:p>
                    <a:p>
                      <a:pPr marL="177800" indent="-177800" algn="l">
                        <a:spcAft>
                          <a:spcPts val="600"/>
                        </a:spcAft>
                        <a:buFontTx/>
                        <a:buBlip>
                          <a:blip r:embed="rId3"/>
                        </a:buBlip>
                      </a:pPr>
                      <a:r>
                        <a:rPr lang="en-GB" sz="1330" baseline="0" dirty="0" smtClean="0">
                          <a:solidFill>
                            <a:schemeClr val="tx1"/>
                          </a:solidFill>
                          <a:effectLst/>
                          <a:latin typeface="Arial" pitchFamily="34" charset="0"/>
                          <a:ea typeface="Times New Roman"/>
                          <a:cs typeface="Arial" pitchFamily="34" charset="0"/>
                        </a:rPr>
                        <a:t>Screen displays web pages in a similar way to a computer and not a tablet.</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99501" y="1215008"/>
            <a:ext cx="1567691"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850" y="1143000"/>
            <a:ext cx="6785670" cy="5133713"/>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GB" sz="1830" b="1" dirty="0" smtClean="0">
                <a:solidFill>
                  <a:srgbClr val="FF0000"/>
                </a:solidFill>
                <a:latin typeface="Calibri" panose="020F0502020204030204" pitchFamily="34" charset="0"/>
              </a:rPr>
              <a:t>Personal Digital Assistant (PDA) </a:t>
            </a:r>
            <a:r>
              <a:rPr lang="en-GB" sz="1830" b="1" dirty="0" smtClean="0">
                <a:latin typeface="Calibri" panose="020F0502020204030204" pitchFamily="34" charset="0"/>
              </a:rPr>
              <a:t>– </a:t>
            </a:r>
            <a:r>
              <a:rPr lang="en-GB" sz="1830" dirty="0" smtClean="0">
                <a:latin typeface="Calibri" panose="020F0502020204030204" pitchFamily="34" charset="0"/>
              </a:rPr>
              <a:t>These are small handheld computers that usually come with a touch screen that is activated using a stylus. Data (e.g. text) is entered  by using a keyboard that appears on the touch screen. Originally these devices were used as personal organisers but their use has expanded to include new generation mobile phones, </a:t>
            </a:r>
            <a:r>
              <a:rPr lang="en-GB" sz="1830" b="1" dirty="0" smtClean="0">
                <a:latin typeface="Calibri" panose="020F0502020204030204" pitchFamily="34" charset="0"/>
              </a:rPr>
              <a:t>data loggers, </a:t>
            </a:r>
            <a:r>
              <a:rPr lang="en-GB" sz="1830" dirty="0" smtClean="0">
                <a:latin typeface="Calibri" panose="020F0502020204030204" pitchFamily="34" charset="0"/>
              </a:rPr>
              <a:t>satellite navigation systems (GPS), personal fitness measures etc. Many PDA’s now have a basic database, </a:t>
            </a:r>
            <a:r>
              <a:rPr lang="en-GB" sz="1830" b="1" dirty="0" smtClean="0">
                <a:latin typeface="Calibri" panose="020F0502020204030204" pitchFamily="34" charset="0"/>
              </a:rPr>
              <a:t>word-processing</a:t>
            </a:r>
            <a:r>
              <a:rPr lang="en-GB" sz="1830" dirty="0" smtClean="0">
                <a:latin typeface="Calibri" panose="020F0502020204030204" pitchFamily="34" charset="0"/>
              </a:rPr>
              <a:t> and </a:t>
            </a:r>
            <a:r>
              <a:rPr lang="en-GB" sz="1830" b="1" dirty="0" smtClean="0">
                <a:latin typeface="Calibri" panose="020F0502020204030204" pitchFamily="34" charset="0"/>
              </a:rPr>
              <a:t>spreadsheet</a:t>
            </a:r>
            <a:r>
              <a:rPr lang="en-GB" sz="1830" dirty="0" smtClean="0">
                <a:latin typeface="Calibri" panose="020F0502020204030204" pitchFamily="34" charset="0"/>
              </a:rPr>
              <a:t> facilities.</a:t>
            </a:r>
          </a:p>
          <a:p>
            <a:pPr marL="285750" indent="-285750">
              <a:buClr>
                <a:srgbClr val="00B050"/>
              </a:buClr>
              <a:buFont typeface="Wingdings 3" panose="05040102010807070707" pitchFamily="18" charset="2"/>
              <a:buChar char=""/>
            </a:pPr>
            <a:r>
              <a:rPr lang="en-GB" sz="1830" b="1" dirty="0" smtClean="0">
                <a:latin typeface="Calibri" panose="020F0502020204030204" pitchFamily="34" charset="0"/>
                <a:cs typeface="Calibri" pitchFamily="34" charset="0"/>
              </a:rPr>
              <a:t>Advantages</a:t>
            </a:r>
            <a:r>
              <a:rPr lang="en-GB" sz="1830" dirty="0" smtClean="0">
                <a:latin typeface="Calibri" panose="020F0502020204030204" pitchFamily="34" charset="0"/>
                <a:cs typeface="Calibri" pitchFamily="34" charset="0"/>
              </a:rPr>
              <a:t> – They can be used anywhere because of their size.</a:t>
            </a:r>
          </a:p>
          <a:p>
            <a:pPr marL="285750" indent="-285750">
              <a:buClr>
                <a:srgbClr val="00B050"/>
              </a:buClr>
              <a:buFont typeface="Wingdings 3" panose="05040102010807070707" pitchFamily="18" charset="2"/>
              <a:buChar char=""/>
            </a:pPr>
            <a:r>
              <a:rPr lang="en-GB" sz="1830" dirty="0" smtClean="0">
                <a:latin typeface="Calibri" panose="020F0502020204030204" pitchFamily="34" charset="0"/>
                <a:cs typeface="Calibri" pitchFamily="34" charset="0"/>
              </a:rPr>
              <a:t>They are very lightweight and more portable than laptop computers.</a:t>
            </a:r>
          </a:p>
          <a:p>
            <a:pPr marL="285750" indent="-285750">
              <a:buClr>
                <a:srgbClr val="00B050"/>
              </a:buClr>
              <a:buFont typeface="Wingdings 3" panose="05040102010807070707" pitchFamily="18" charset="2"/>
              <a:buChar char=""/>
            </a:pPr>
            <a:r>
              <a:rPr lang="en-GB" sz="1830" dirty="0" smtClean="0">
                <a:latin typeface="Calibri" panose="020F0502020204030204" pitchFamily="34" charset="0"/>
                <a:cs typeface="Calibri" pitchFamily="34" charset="0"/>
              </a:rPr>
              <a:t>They can be used to sign for packages because of the stylus design.</a:t>
            </a:r>
          </a:p>
          <a:p>
            <a:pPr marL="285750" indent="-285750">
              <a:buClr>
                <a:srgbClr val="00B050"/>
              </a:buClr>
              <a:buFont typeface="Wingdings 3" panose="05040102010807070707" pitchFamily="18" charset="2"/>
              <a:buChar char=""/>
            </a:pPr>
            <a:r>
              <a:rPr lang="en-GB" sz="1830" dirty="0" smtClean="0">
                <a:latin typeface="Calibri" panose="020F0502020204030204" pitchFamily="34" charset="0"/>
                <a:cs typeface="Calibri" pitchFamily="34" charset="0"/>
              </a:rPr>
              <a:t>They can have GPS or RFID tracking to measure the delivery time of drivers.</a:t>
            </a:r>
          </a:p>
          <a:p>
            <a:pPr marL="285750" indent="-285750">
              <a:buClr>
                <a:srgbClr val="00B050"/>
              </a:buClr>
              <a:buFont typeface="Wingdings 3" panose="05040102010807070707" pitchFamily="18" charset="2"/>
              <a:buChar char=""/>
            </a:pPr>
            <a:r>
              <a:rPr lang="en-GB" sz="1830" b="1" dirty="0" smtClean="0">
                <a:latin typeface="Calibri" panose="020F0502020204030204" pitchFamily="34" charset="0"/>
                <a:cs typeface="Calibri" pitchFamily="34" charset="0"/>
              </a:rPr>
              <a:t>Disadvantages</a:t>
            </a:r>
            <a:r>
              <a:rPr lang="en-GB" sz="1830" dirty="0" smtClean="0">
                <a:latin typeface="Calibri" panose="020F0502020204030204" pitchFamily="34" charset="0"/>
                <a:cs typeface="Calibri" pitchFamily="34" charset="0"/>
              </a:rPr>
              <a:t> – It is difficult to enter text </a:t>
            </a:r>
            <a:br>
              <a:rPr lang="en-GB" sz="1830" dirty="0" smtClean="0">
                <a:latin typeface="Calibri" panose="020F0502020204030204" pitchFamily="34" charset="0"/>
                <a:cs typeface="Calibri" pitchFamily="34" charset="0"/>
              </a:rPr>
            </a:br>
            <a:r>
              <a:rPr lang="en-GB" sz="1830" dirty="0" smtClean="0">
                <a:latin typeface="Calibri" panose="020F0502020204030204" pitchFamily="34" charset="0"/>
                <a:cs typeface="Calibri" pitchFamily="34" charset="0"/>
              </a:rPr>
              <a:t>quickly.</a:t>
            </a:r>
          </a:p>
          <a:p>
            <a:pPr marL="285750" indent="-285750">
              <a:buClr>
                <a:srgbClr val="00B050"/>
              </a:buClr>
              <a:buFont typeface="Wingdings 3" panose="05040102010807070707" pitchFamily="18" charset="2"/>
              <a:buChar char=""/>
            </a:pPr>
            <a:r>
              <a:rPr lang="en-GB" sz="1830" dirty="0" smtClean="0">
                <a:latin typeface="Calibri" panose="020F0502020204030204" pitchFamily="34" charset="0"/>
                <a:cs typeface="Calibri" pitchFamily="34" charset="0"/>
              </a:rPr>
              <a:t>They have very limited capabilities due to the </a:t>
            </a:r>
            <a:br>
              <a:rPr lang="en-GB" sz="1830" dirty="0" smtClean="0">
                <a:latin typeface="Calibri" panose="020F0502020204030204" pitchFamily="34" charset="0"/>
                <a:cs typeface="Calibri" pitchFamily="34" charset="0"/>
              </a:rPr>
            </a:br>
            <a:r>
              <a:rPr lang="en-GB" sz="1830" dirty="0" smtClean="0">
                <a:latin typeface="Calibri" panose="020F0502020204030204" pitchFamily="34" charset="0"/>
                <a:cs typeface="Calibri" pitchFamily="34" charset="0"/>
              </a:rPr>
              <a:t>software and the operating system used.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1294" y="4876800"/>
            <a:ext cx="1925306" cy="16485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62297456"/>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741096" cy="625434"/>
          </a:xfrm>
        </p:spPr>
        <p:txBody>
          <a:bodyPr>
            <a:noAutofit/>
          </a:bodyPr>
          <a:lstStyle/>
          <a:p>
            <a:r>
              <a:rPr lang="en-GB" sz="3600" dirty="0" smtClean="0"/>
              <a:t>1.4 – Types of </a:t>
            </a:r>
            <a:r>
              <a:rPr lang="en-GB" sz="3600" dirty="0" smtClean="0"/>
              <a:t>Computers - Mainframes</a:t>
            </a:r>
            <a:endParaRPr lang="en-GB" sz="36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905708729"/>
              </p:ext>
            </p:extLst>
          </p:nvPr>
        </p:nvGraphicFramePr>
        <p:xfrm>
          <a:off x="7105328" y="1143000"/>
          <a:ext cx="1733872" cy="539496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733872"/>
              </a:tblGrid>
              <a:tr h="38100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52821">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Render farms</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How long it takes to make a Pixar Movie.</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The difference in animations technologies.</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The Last </a:t>
                      </a:r>
                      <a:r>
                        <a:rPr lang="en-GB" sz="1400" baseline="0" dirty="0" err="1" smtClean="0">
                          <a:solidFill>
                            <a:schemeClr val="tx1"/>
                          </a:solidFill>
                          <a:effectLst/>
                          <a:latin typeface="Arial" pitchFamily="34" charset="0"/>
                          <a:ea typeface="Times New Roman"/>
                          <a:cs typeface="Arial" pitchFamily="34" charset="0"/>
                        </a:rPr>
                        <a:t>Starfighter</a:t>
                      </a:r>
                      <a:r>
                        <a:rPr lang="en-GB" sz="1400" baseline="0" dirty="0" smtClean="0">
                          <a:solidFill>
                            <a:schemeClr val="tx1"/>
                          </a:solidFill>
                          <a:effectLst/>
                          <a:latin typeface="Arial" pitchFamily="34" charset="0"/>
                          <a:ea typeface="Times New Roman"/>
                          <a:cs typeface="Arial" pitchFamily="34" charset="0"/>
                        </a:rPr>
                        <a:t> CGI sequence</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Cray XMP.</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How to cool them down</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What they will be like in twenty years.</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The amount of data we use now than 20 years ago and how fast it is growing.</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27437" y="1215008"/>
            <a:ext cx="1639755"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850" y="1143000"/>
            <a:ext cx="6709470" cy="5339923"/>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GB" sz="1550" b="1" dirty="0" smtClean="0">
                <a:latin typeface="Calibri" panose="020F0502020204030204" pitchFamily="34" charset="0"/>
              </a:rPr>
              <a:t>Mainframe Computers – </a:t>
            </a:r>
            <a:r>
              <a:rPr lang="en-GB" sz="1550" dirty="0" smtClean="0">
                <a:latin typeface="Calibri" panose="020F0502020204030204" pitchFamily="34" charset="0"/>
              </a:rPr>
              <a:t>This is a term for large, very powerful, computer systems. The name comes from the days when the individual components were housed in </a:t>
            </a:r>
            <a:r>
              <a:rPr lang="en-GB" sz="1550" dirty="0">
                <a:latin typeface="Calibri" panose="020F0502020204030204" pitchFamily="34" charset="0"/>
              </a:rPr>
              <a:t>l</a:t>
            </a:r>
            <a:r>
              <a:rPr lang="en-GB" sz="1550" dirty="0" smtClean="0">
                <a:latin typeface="Calibri" panose="020F0502020204030204" pitchFamily="34" charset="0"/>
              </a:rPr>
              <a:t>arge (room sized) frames.</a:t>
            </a:r>
          </a:p>
          <a:p>
            <a:pPr marL="285750" indent="-285750">
              <a:buClr>
                <a:srgbClr val="00B050"/>
              </a:buClr>
              <a:buFont typeface="Wingdings 3" panose="05040102010807070707" pitchFamily="18" charset="2"/>
              <a:buChar char=""/>
            </a:pPr>
            <a:r>
              <a:rPr lang="en-GB" sz="1550" b="1" dirty="0" smtClean="0">
                <a:latin typeface="Calibri" panose="020F0502020204030204" pitchFamily="34" charset="0"/>
                <a:cs typeface="Calibri" pitchFamily="34" charset="0"/>
              </a:rPr>
              <a:t>Uses</a:t>
            </a:r>
            <a:r>
              <a:rPr lang="en-GB" sz="1550" dirty="0" smtClean="0">
                <a:latin typeface="Calibri" panose="020F0502020204030204" pitchFamily="34" charset="0"/>
                <a:cs typeface="Calibri" pitchFamily="34" charset="0"/>
              </a:rPr>
              <a:t> – Their main purpose is to run commercial applications, such as banking and insurance, where large amount of data needs to be processed each day. Their main features of these include:</a:t>
            </a:r>
          </a:p>
          <a:p>
            <a:pPr marL="463550" indent="-238125">
              <a:buClr>
                <a:srgbClr val="00B050"/>
              </a:buClr>
              <a:buFont typeface="Arial" panose="020B0604020202020204" pitchFamily="34" charset="0"/>
              <a:buChar char="•"/>
            </a:pPr>
            <a:r>
              <a:rPr lang="en-GB" sz="1550" dirty="0" smtClean="0">
                <a:latin typeface="Calibri" panose="020F0502020204030204" pitchFamily="34" charset="0"/>
                <a:cs typeface="Calibri" pitchFamily="34" charset="0"/>
              </a:rPr>
              <a:t>They can have several CPU’s each and huge amounts of storage capacity.</a:t>
            </a:r>
          </a:p>
          <a:p>
            <a:pPr marL="463550" indent="-238125">
              <a:buClr>
                <a:srgbClr val="00B050"/>
              </a:buClr>
              <a:buFont typeface="Arial" panose="020B0604020202020204" pitchFamily="34" charset="0"/>
              <a:buChar char="•"/>
            </a:pPr>
            <a:r>
              <a:rPr lang="en-GB" sz="1550" dirty="0" smtClean="0">
                <a:latin typeface="Calibri" panose="020F0502020204030204" pitchFamily="34" charset="0"/>
                <a:cs typeface="Calibri" pitchFamily="34" charset="0"/>
              </a:rPr>
              <a:t>They have very fast processor speeds and huge internal memory.</a:t>
            </a:r>
          </a:p>
          <a:p>
            <a:pPr marL="463550" indent="-238125">
              <a:buClr>
                <a:srgbClr val="00B050"/>
              </a:buClr>
              <a:buFont typeface="Arial" panose="020B0604020202020204" pitchFamily="34" charset="0"/>
              <a:buChar char="•"/>
            </a:pPr>
            <a:r>
              <a:rPr lang="en-GB" sz="1550" dirty="0" smtClean="0">
                <a:latin typeface="Calibri" panose="020F0502020204030204" pitchFamily="34" charset="0"/>
                <a:cs typeface="Calibri" pitchFamily="34" charset="0"/>
              </a:rPr>
              <a:t>They can support multiple operating systems.</a:t>
            </a:r>
          </a:p>
          <a:p>
            <a:pPr marL="463550" indent="-238125">
              <a:buClr>
                <a:srgbClr val="00B050"/>
              </a:buClr>
              <a:buFont typeface="Arial" panose="020B0604020202020204" pitchFamily="34" charset="0"/>
              <a:buChar char="•"/>
            </a:pPr>
            <a:r>
              <a:rPr lang="en-GB" sz="1550" dirty="0" smtClean="0">
                <a:latin typeface="Calibri" panose="020F0502020204030204" pitchFamily="34" charset="0"/>
                <a:cs typeface="Calibri" pitchFamily="34" charset="0"/>
              </a:rPr>
              <a:t>They often operate using time sharing or batch processing (discussed later)</a:t>
            </a:r>
          </a:p>
          <a:p>
            <a:pPr marL="285750" indent="-285750">
              <a:buClr>
                <a:srgbClr val="00B050"/>
              </a:buClr>
              <a:buFont typeface="Wingdings 3" panose="05040102010807070707" pitchFamily="18" charset="2"/>
              <a:buChar char=""/>
            </a:pPr>
            <a:r>
              <a:rPr lang="en-GB" sz="1550" b="1" dirty="0" smtClean="0">
                <a:latin typeface="Calibri" panose="020F0502020204030204" pitchFamily="34" charset="0"/>
                <a:cs typeface="Calibri" pitchFamily="34" charset="0"/>
              </a:rPr>
              <a:t>Advantages</a:t>
            </a:r>
            <a:r>
              <a:rPr lang="en-GB" sz="1550" dirty="0" smtClean="0">
                <a:latin typeface="Calibri" panose="020F0502020204030204" pitchFamily="34" charset="0"/>
                <a:cs typeface="Calibri" pitchFamily="34" charset="0"/>
              </a:rPr>
              <a:t> – Due to the above, they can do very large jobs which require large memories and very fast processing time.</a:t>
            </a:r>
          </a:p>
          <a:p>
            <a:pPr marL="285750" indent="-285750">
              <a:buClr>
                <a:srgbClr val="00B050"/>
              </a:buClr>
              <a:buFont typeface="Wingdings 3" panose="05040102010807070707" pitchFamily="18" charset="2"/>
              <a:buChar char=""/>
            </a:pPr>
            <a:r>
              <a:rPr lang="en-GB" sz="1550" dirty="0" smtClean="0">
                <a:latin typeface="Calibri" panose="020F0502020204030204" pitchFamily="34" charset="0"/>
                <a:cs typeface="Calibri" pitchFamily="34" charset="0"/>
              </a:rPr>
              <a:t>They are used in Time-Sharing systems to allow users a time slice of the very powerful facilities afforded by a mainframe system.</a:t>
            </a:r>
          </a:p>
          <a:p>
            <a:pPr marL="285750" indent="-285750">
              <a:buClr>
                <a:srgbClr val="00B050"/>
              </a:buClr>
              <a:buFont typeface="Wingdings 3" panose="05040102010807070707" pitchFamily="18" charset="2"/>
              <a:buChar char=""/>
            </a:pPr>
            <a:r>
              <a:rPr lang="en-GB" sz="1550" dirty="0" smtClean="0">
                <a:latin typeface="Calibri" panose="020F0502020204030204" pitchFamily="34" charset="0"/>
                <a:cs typeface="Calibri" pitchFamily="34" charset="0"/>
              </a:rPr>
              <a:t>They are capable of very large number crunching and deal with complex mathematical functions which are very time consuming.</a:t>
            </a:r>
          </a:p>
          <a:p>
            <a:pPr marL="285750" indent="-285750">
              <a:buClr>
                <a:srgbClr val="00B050"/>
              </a:buClr>
              <a:buFont typeface="Wingdings 3" panose="05040102010807070707" pitchFamily="18" charset="2"/>
              <a:buChar char=""/>
            </a:pPr>
            <a:r>
              <a:rPr lang="en-GB" sz="1550" b="1" dirty="0" smtClean="0">
                <a:latin typeface="Calibri" panose="020F0502020204030204" pitchFamily="34" charset="0"/>
                <a:cs typeface="Calibri" pitchFamily="34" charset="0"/>
              </a:rPr>
              <a:t>Disadvantages</a:t>
            </a:r>
            <a:r>
              <a:rPr lang="en-GB" sz="1550" dirty="0" smtClean="0">
                <a:latin typeface="Calibri" panose="020F0502020204030204" pitchFamily="34" charset="0"/>
                <a:cs typeface="Calibri" pitchFamily="34" charset="0"/>
              </a:rPr>
              <a:t> – Mainframe computers need to be </a:t>
            </a:r>
            <a:br>
              <a:rPr lang="en-GB" sz="1550" dirty="0" smtClean="0">
                <a:latin typeface="Calibri" panose="020F0502020204030204" pitchFamily="34" charset="0"/>
                <a:cs typeface="Calibri" pitchFamily="34" charset="0"/>
              </a:rPr>
            </a:br>
            <a:r>
              <a:rPr lang="en-GB" sz="1550" dirty="0" smtClean="0">
                <a:latin typeface="Calibri" panose="020F0502020204030204" pitchFamily="34" charset="0"/>
                <a:cs typeface="Calibri" pitchFamily="34" charset="0"/>
              </a:rPr>
              <a:t>permanently housed in large rooms so they cannot </a:t>
            </a:r>
            <a:r>
              <a:rPr lang="en-GB" sz="1550" dirty="0" smtClean="0">
                <a:latin typeface="Calibri" panose="020F0502020204030204" pitchFamily="34" charset="0"/>
                <a:cs typeface="Calibri" pitchFamily="34" charset="0"/>
              </a:rPr>
              <a:t/>
            </a:r>
            <a:br>
              <a:rPr lang="en-GB" sz="1550" dirty="0" smtClean="0">
                <a:latin typeface="Calibri" panose="020F0502020204030204" pitchFamily="34" charset="0"/>
                <a:cs typeface="Calibri" pitchFamily="34" charset="0"/>
              </a:rPr>
            </a:br>
            <a:r>
              <a:rPr lang="en-GB" sz="1550" dirty="0" smtClean="0">
                <a:latin typeface="Calibri" panose="020F0502020204030204" pitchFamily="34" charset="0"/>
                <a:cs typeface="Calibri" pitchFamily="34" charset="0"/>
              </a:rPr>
              <a:t>be moved </a:t>
            </a:r>
            <a:r>
              <a:rPr lang="en-GB" sz="1550" dirty="0" smtClean="0">
                <a:latin typeface="Calibri" panose="020F0502020204030204" pitchFamily="34" charset="0"/>
                <a:cs typeface="Calibri" pitchFamily="34" charset="0"/>
              </a:rPr>
              <a:t>around.</a:t>
            </a:r>
          </a:p>
          <a:p>
            <a:pPr marL="285750" indent="-285750">
              <a:buClr>
                <a:srgbClr val="00B050"/>
              </a:buClr>
              <a:buFont typeface="Wingdings 3" panose="05040102010807070707" pitchFamily="18" charset="2"/>
              <a:buChar char=""/>
            </a:pPr>
            <a:r>
              <a:rPr lang="en-GB" sz="1550" dirty="0" smtClean="0">
                <a:latin typeface="Calibri" panose="020F0502020204030204" pitchFamily="34" charset="0"/>
                <a:cs typeface="Calibri" pitchFamily="34" charset="0"/>
              </a:rPr>
              <a:t>They are very expensive to operate and maintain.</a:t>
            </a:r>
          </a:p>
          <a:p>
            <a:pPr marL="285750" indent="-285750">
              <a:buClr>
                <a:srgbClr val="00B050"/>
              </a:buClr>
              <a:buFont typeface="Wingdings 3" panose="05040102010807070707" pitchFamily="18" charset="2"/>
              <a:buChar char=""/>
            </a:pPr>
            <a:r>
              <a:rPr lang="en-GB" sz="1550" b="1" dirty="0" smtClean="0">
                <a:solidFill>
                  <a:srgbClr val="C00000"/>
                </a:solidFill>
                <a:latin typeface="Calibri" panose="020F0502020204030204" pitchFamily="34" charset="0"/>
                <a:cs typeface="Calibri" pitchFamily="34" charset="0"/>
              </a:rPr>
              <a:t>Activity</a:t>
            </a:r>
            <a:r>
              <a:rPr lang="en-GB" sz="1550" dirty="0" smtClean="0">
                <a:solidFill>
                  <a:srgbClr val="C00000"/>
                </a:solidFill>
                <a:latin typeface="Calibri" panose="020F0502020204030204" pitchFamily="34" charset="0"/>
                <a:cs typeface="Calibri" pitchFamily="34" charset="0"/>
              </a:rPr>
              <a:t> – Research Colossus, Logic gates and its </a:t>
            </a:r>
            <a:br>
              <a:rPr lang="en-GB" sz="1550" dirty="0" smtClean="0">
                <a:solidFill>
                  <a:srgbClr val="C00000"/>
                </a:solidFill>
                <a:latin typeface="Calibri" panose="020F0502020204030204" pitchFamily="34" charset="0"/>
                <a:cs typeface="Calibri" pitchFamily="34" charset="0"/>
              </a:rPr>
            </a:br>
            <a:r>
              <a:rPr lang="en-GB" sz="1550" dirty="0" smtClean="0">
                <a:solidFill>
                  <a:srgbClr val="C00000"/>
                </a:solidFill>
                <a:latin typeface="Calibri" panose="020F0502020204030204" pitchFamily="34" charset="0"/>
                <a:cs typeface="Calibri" pitchFamily="34" charset="0"/>
              </a:rPr>
              <a:t>processing capacity compared to todays standards.</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37413" y="5105400"/>
            <a:ext cx="2143312" cy="141994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4783215"/>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smtClean="0"/>
              <a:t>1 – Exam Questions</a:t>
            </a:r>
            <a:endParaRPr lang="en-GB" sz="4000" b="1" dirty="0" smtClean="0"/>
          </a:p>
        </p:txBody>
      </p:sp>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Exam Questions</a:t>
            </a:r>
            <a:endParaRPr lang="en-ZA" sz="2000" b="1" dirty="0">
              <a:latin typeface="Calibri" pitchFamily="34" charset="0"/>
              <a:ea typeface="Calibri" pitchFamily="34" charset="0"/>
              <a:cs typeface="Calibri" pitchFamily="34" charset="0"/>
            </a:endParaRPr>
          </a:p>
        </p:txBody>
      </p:sp>
      <p:sp>
        <p:nvSpPr>
          <p:cNvPr id="8" name="Rectangle 7"/>
          <p:cNvSpPr/>
          <p:nvPr/>
        </p:nvSpPr>
        <p:spPr>
          <a:xfrm>
            <a:off x="323850" y="1700808"/>
            <a:ext cx="8496300" cy="2246769"/>
          </a:xfrm>
          <a:prstGeom prst="rect">
            <a:avLst/>
          </a:prstGeom>
        </p:spPr>
        <p:txBody>
          <a:bodyPr wrap="square">
            <a:spAutoFit/>
          </a:bodyPr>
          <a:lstStyle/>
          <a:p>
            <a:pPr marL="285750" indent="-285750">
              <a:buClr>
                <a:srgbClr val="00B050"/>
              </a:buClr>
              <a:buFont typeface="Wingdings 3" panose="05040102010807070707" pitchFamily="18" charset="2"/>
              <a:buChar char=""/>
            </a:pPr>
            <a:r>
              <a:rPr lang="en-GB" sz="1400" b="1" dirty="0" smtClean="0">
                <a:latin typeface="Calibri" panose="020F0502020204030204" pitchFamily="34" charset="0"/>
              </a:rPr>
              <a:t>2016 – Specimen Paper</a:t>
            </a:r>
          </a:p>
          <a:p>
            <a:pPr marL="285750" indent="-285750">
              <a:buClr>
                <a:srgbClr val="00B050"/>
              </a:buClr>
              <a:buFont typeface="Wingdings 3" panose="05040102010807070707" pitchFamily="18" charset="2"/>
              <a:buChar char=""/>
            </a:pPr>
            <a:r>
              <a:rPr lang="en-US" sz="1400" dirty="0">
                <a:latin typeface="Calibri" panose="020F0502020204030204" pitchFamily="34" charset="0"/>
                <a:cs typeface="Calibri" pitchFamily="34" charset="0"/>
              </a:rPr>
              <a:t>Tick true or false next to each of these statements.  </a:t>
            </a:r>
          </a:p>
          <a:p>
            <a:pPr>
              <a:buClr>
                <a:srgbClr val="00B050"/>
              </a:buClr>
            </a:pPr>
            <a:endParaRPr lang="en-US" sz="1400" dirty="0">
              <a:solidFill>
                <a:srgbClr val="C00000"/>
              </a:solidFill>
              <a:latin typeface="Calibri" panose="020F0502020204030204" pitchFamily="34" charset="0"/>
              <a:cs typeface="Calibri" pitchFamily="34" charset="0"/>
            </a:endParaRPr>
          </a:p>
          <a:p>
            <a:pPr marL="285750" indent="-285750">
              <a:buClr>
                <a:srgbClr val="00B050"/>
              </a:buClr>
              <a:buFont typeface="Wingdings 3" panose="05040102010807070707" pitchFamily="18" charset="2"/>
              <a:buChar char=""/>
            </a:pPr>
            <a:endParaRPr lang="en-US" sz="1400" dirty="0" smtClean="0">
              <a:solidFill>
                <a:srgbClr val="C00000"/>
              </a:solidFill>
              <a:latin typeface="Calibri" panose="020F0502020204030204" pitchFamily="34" charset="0"/>
              <a:cs typeface="Calibri" pitchFamily="34" charset="0"/>
            </a:endParaRPr>
          </a:p>
          <a:p>
            <a:pPr marL="285750" indent="-285750">
              <a:buClr>
                <a:srgbClr val="00B050"/>
              </a:buClr>
              <a:buFont typeface="Wingdings 3" panose="05040102010807070707" pitchFamily="18" charset="2"/>
              <a:buChar char=""/>
            </a:pPr>
            <a:endParaRPr lang="en-US" sz="1400" dirty="0">
              <a:solidFill>
                <a:srgbClr val="C00000"/>
              </a:solidFill>
              <a:latin typeface="Calibri" panose="020F0502020204030204" pitchFamily="34" charset="0"/>
              <a:cs typeface="Calibri" pitchFamily="34" charset="0"/>
            </a:endParaRPr>
          </a:p>
          <a:p>
            <a:pPr marL="285750" indent="-285750">
              <a:buClr>
                <a:srgbClr val="00B050"/>
              </a:buClr>
              <a:buFont typeface="Wingdings 3" panose="05040102010807070707" pitchFamily="18" charset="2"/>
              <a:buChar char=""/>
            </a:pPr>
            <a:endParaRPr lang="en-US" sz="1400" dirty="0" smtClean="0">
              <a:solidFill>
                <a:srgbClr val="C00000"/>
              </a:solidFill>
              <a:latin typeface="Calibri" panose="020F0502020204030204" pitchFamily="34" charset="0"/>
              <a:cs typeface="Calibri" pitchFamily="34" charset="0"/>
            </a:endParaRPr>
          </a:p>
          <a:p>
            <a:pPr marL="285750" indent="-285750">
              <a:buClr>
                <a:srgbClr val="00B050"/>
              </a:buClr>
              <a:buFont typeface="Wingdings 3" panose="05040102010807070707" pitchFamily="18" charset="2"/>
              <a:buChar char=""/>
            </a:pPr>
            <a:endParaRPr lang="en-US" sz="1400" dirty="0">
              <a:solidFill>
                <a:srgbClr val="C00000"/>
              </a:solidFill>
              <a:latin typeface="Calibri" panose="020F0502020204030204" pitchFamily="34" charset="0"/>
              <a:cs typeface="Calibri" pitchFamily="34" charset="0"/>
            </a:endParaRPr>
          </a:p>
          <a:p>
            <a:pPr marL="285750" indent="-285750">
              <a:buClr>
                <a:srgbClr val="00B050"/>
              </a:buClr>
              <a:buFont typeface="Wingdings 3" panose="05040102010807070707" pitchFamily="18" charset="2"/>
              <a:buChar char=""/>
            </a:pPr>
            <a:endParaRPr lang="en-US" sz="1400" dirty="0" smtClean="0">
              <a:solidFill>
                <a:srgbClr val="C00000"/>
              </a:solidFill>
              <a:latin typeface="Calibri" panose="020F0502020204030204" pitchFamily="34" charset="0"/>
              <a:cs typeface="Calibri" pitchFamily="34" charset="0"/>
            </a:endParaRPr>
          </a:p>
          <a:p>
            <a:pPr marL="285750" indent="-285750">
              <a:buClr>
                <a:srgbClr val="00B050"/>
              </a:buClr>
              <a:buFont typeface="Wingdings 3" panose="05040102010807070707" pitchFamily="18" charset="2"/>
              <a:buChar char=""/>
            </a:pPr>
            <a:endParaRPr lang="en-US" sz="1400" dirty="0">
              <a:solidFill>
                <a:srgbClr val="C00000"/>
              </a:solidFill>
              <a:latin typeface="Calibri" panose="020F0502020204030204" pitchFamily="34" charset="0"/>
              <a:cs typeface="Calibri" pitchFamily="34" charset="0"/>
            </a:endParaRPr>
          </a:p>
          <a:p>
            <a:pPr algn="r">
              <a:buClr>
                <a:srgbClr val="00B050"/>
              </a:buClr>
            </a:pPr>
            <a:r>
              <a:rPr lang="en-US" sz="1400" dirty="0" smtClean="0">
                <a:solidFill>
                  <a:srgbClr val="C00000"/>
                </a:solidFill>
                <a:latin typeface="Calibri" panose="020F0502020204030204" pitchFamily="34" charset="0"/>
                <a:cs typeface="Calibri" pitchFamily="34" charset="0"/>
              </a:rPr>
              <a:t>[</a:t>
            </a:r>
            <a:r>
              <a:rPr lang="en-US" sz="1400" dirty="0">
                <a:solidFill>
                  <a:srgbClr val="C00000"/>
                </a:solidFill>
                <a:latin typeface="Calibri" panose="020F0502020204030204" pitchFamily="34" charset="0"/>
                <a:cs typeface="Calibri" pitchFamily="34" charset="0"/>
              </a:rPr>
              <a:t>2] </a:t>
            </a:r>
            <a:endParaRPr lang="en-GB" sz="1400" dirty="0" smtClean="0">
              <a:solidFill>
                <a:srgbClr val="C00000"/>
              </a:solidFill>
              <a:latin typeface="Calibri" panose="020F0502020204030204" pitchFamily="34" charset="0"/>
              <a:cs typeface="Calibri" pitchFamily="34" charset="0"/>
            </a:endParaRPr>
          </a:p>
        </p:txBody>
      </p:sp>
      <p:graphicFrame>
        <p:nvGraphicFramePr>
          <p:cNvPr id="3" name="Table 2"/>
          <p:cNvGraphicFramePr>
            <a:graphicFrameLocks noGrp="1"/>
          </p:cNvGraphicFramePr>
          <p:nvPr>
            <p:extLst/>
          </p:nvPr>
        </p:nvGraphicFramePr>
        <p:xfrm>
          <a:off x="467544" y="2049016"/>
          <a:ext cx="8352606" cy="1524000"/>
        </p:xfrm>
        <a:graphic>
          <a:graphicData uri="http://schemas.openxmlformats.org/drawingml/2006/table">
            <a:tbl>
              <a:tblPr firstRow="1" bandRow="1">
                <a:tableStyleId>{2D5ABB26-0587-4C30-8999-92F81FD0307C}</a:tableStyleId>
              </a:tblPr>
              <a:tblGrid>
                <a:gridCol w="5718162"/>
                <a:gridCol w="1513631"/>
                <a:gridCol w="1120813"/>
              </a:tblGrid>
              <a:tr h="209500">
                <a:tc>
                  <a:txBody>
                    <a:bodyPr/>
                    <a:lstStyle/>
                    <a:p>
                      <a:endParaRPr lang="en-GB" sz="1400"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kumimoji="0" lang="en-US" sz="1400" kern="1200" dirty="0" smtClean="0">
                          <a:solidFill>
                            <a:schemeClr val="tx1"/>
                          </a:solidFill>
                          <a:latin typeface="Calibri" panose="020F0502020204030204" pitchFamily="34" charset="0"/>
                          <a:ea typeface="+mn-ea"/>
                          <a:cs typeface="Calibri" pitchFamily="34" charset="0"/>
                        </a:rPr>
                        <a:t>True</a:t>
                      </a:r>
                      <a:endParaRPr kumimoji="0" lang="en-GB" sz="1400" kern="1200" dirty="0">
                        <a:solidFill>
                          <a:schemeClr val="tx1"/>
                        </a:solidFill>
                        <a:latin typeface="Calibri" panose="020F0502020204030204"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0" lang="en-US" sz="1400" kern="1200" dirty="0" smtClean="0">
                          <a:solidFill>
                            <a:schemeClr val="tx1"/>
                          </a:solidFill>
                          <a:latin typeface="Calibri" panose="020F0502020204030204" pitchFamily="34" charset="0"/>
                          <a:ea typeface="+mn-ea"/>
                          <a:cs typeface="Calibri" pitchFamily="34" charset="0"/>
                        </a:rPr>
                        <a:t>False</a:t>
                      </a:r>
                      <a:endParaRPr kumimoji="0" lang="en-GB" sz="1400" kern="1200" dirty="0">
                        <a:solidFill>
                          <a:schemeClr val="tx1"/>
                        </a:solidFill>
                        <a:latin typeface="Calibri" panose="020F0502020204030204" pitchFamily="34" charset="0"/>
                        <a:ea typeface="+mn-ea"/>
                        <a:cs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itchFamily="34" charset="0"/>
                        </a:rPr>
                        <a:t>Computer programs are examples of hardware.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itchFamily="34" charset="0"/>
                        </a:rPr>
                        <a:t>A Command Line Interface is a form of operating system.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itchFamily="34" charset="0"/>
                        </a:rPr>
                        <a:t>A tablet computer is larger than a desktop computer.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95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latin typeface="Calibri" panose="020F0502020204030204" pitchFamily="34" charset="0"/>
                          <a:cs typeface="Calibri" pitchFamily="34" charset="0"/>
                        </a:rPr>
                        <a:t>A compiler is an example of applications software.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0178966"/>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smtClean="0"/>
              <a:t>1 – Assessment Objectives</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1810113252"/>
              </p:ext>
            </p:extLst>
          </p:nvPr>
        </p:nvGraphicFramePr>
        <p:xfrm>
          <a:off x="6804248" y="1674315"/>
          <a:ext cx="1979910" cy="4882333"/>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979910"/>
              </a:tblGrid>
              <a:tr h="386533">
                <a:tc>
                  <a:txBody>
                    <a:bodyPr/>
                    <a:lstStyle/>
                    <a:p>
                      <a:pPr>
                        <a:spcAft>
                          <a:spcPts val="0"/>
                        </a:spcAft>
                      </a:pPr>
                      <a:endParaRPr lang="en-GB" sz="15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427127">
                <a:tc>
                  <a:txBody>
                    <a:bodyPr/>
                    <a:lstStyle/>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 Hardware changes that have happened in your lifetime</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The new technology due to come out</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The way gaming and PC’s have improved</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How more advanced your car dashboard is.</a:t>
                      </a:r>
                    </a:p>
                    <a:p>
                      <a:pPr marL="177800" indent="-177800" algn="l">
                        <a:spcAft>
                          <a:spcPts val="600"/>
                        </a:spcAft>
                        <a:buFontTx/>
                        <a:buBlip>
                          <a:blip r:embed="rId3"/>
                        </a:buBlip>
                      </a:pPr>
                      <a:r>
                        <a:rPr lang="en-GB" sz="1500" baseline="0" dirty="0" smtClean="0">
                          <a:solidFill>
                            <a:srgbClr val="FF0000"/>
                          </a:solidFill>
                          <a:effectLst/>
                          <a:latin typeface="Arial" pitchFamily="34" charset="0"/>
                          <a:ea typeface="Times New Roman"/>
                          <a:cs typeface="Arial" pitchFamily="34" charset="0"/>
                        </a:rPr>
                        <a:t>What life was like before computers came along</a:t>
                      </a:r>
                    </a:p>
                    <a:p>
                      <a:pPr marL="177800" indent="-177800" algn="l">
                        <a:spcAft>
                          <a:spcPts val="600"/>
                        </a:spcAft>
                        <a:buFontTx/>
                        <a:buBlip>
                          <a:blip r:embed="rId3"/>
                        </a:buBlip>
                      </a:pPr>
                      <a:r>
                        <a:rPr lang="en-GB" sz="1500" baseline="0" dirty="0" smtClean="0">
                          <a:solidFill>
                            <a:schemeClr val="tx1"/>
                          </a:solidFill>
                          <a:effectLst/>
                          <a:latin typeface="Arial" pitchFamily="34" charset="0"/>
                          <a:ea typeface="Times New Roman"/>
                          <a:cs typeface="Arial" pitchFamily="34" charset="0"/>
                        </a:rPr>
                        <a:t>Would you miss your technology</a:t>
                      </a:r>
                      <a:endParaRPr lang="en-GB" sz="150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91194" y="1700808"/>
            <a:ext cx="1638116" cy="365447"/>
          </a:xfrm>
          <a:prstGeom prst="rect">
            <a:avLst/>
          </a:prstGeom>
          <a:noFill/>
          <a:extLst>
            <a:ext uri="{909E8E84-426E-40DD-AFC4-6F175D3DCCD1}">
              <a14:hiddenFill xmlns:a14="http://schemas.microsoft.com/office/drawing/2010/main">
                <a:solidFill>
                  <a:srgbClr val="FFFFFF"/>
                </a:solidFill>
              </a14:hiddenFill>
            </a:ext>
          </a:extLst>
        </p:spPr>
      </p:pic>
      <p:sp>
        <p:nvSpPr>
          <p:cNvPr id="40" name="Rectangle 3"/>
          <p:cNvSpPr>
            <a:spLocks noChangeArrowheads="1"/>
          </p:cNvSpPr>
          <p:nvPr/>
        </p:nvSpPr>
        <p:spPr bwMode="auto">
          <a:xfrm>
            <a:off x="323850" y="1196974"/>
            <a:ext cx="8496300" cy="359817"/>
          </a:xfrm>
          <a:prstGeom prst="rect">
            <a:avLst/>
          </a:prstGeom>
          <a:gradFill rotWithShape="0">
            <a:gsLst>
              <a:gs pos="0">
                <a:srgbClr val="FFFFFF"/>
              </a:gs>
              <a:gs pos="100000">
                <a:srgbClr val="E5B8B7"/>
              </a:gs>
            </a:gsLst>
            <a:lin ang="5400000" scaled="1"/>
          </a:gradFill>
          <a:ln w="12700">
            <a:solidFill>
              <a:srgbClr val="D99594"/>
            </a:solidFill>
            <a:miter lim="800000"/>
            <a:headEnd/>
            <a:tailEnd/>
          </a:ln>
          <a:effectLst>
            <a:outerShdw dist="28398" dir="3806097" algn="ctr" rotWithShape="0">
              <a:srgbClr val="622423">
                <a:alpha val="50000"/>
              </a:srgbClr>
            </a:outerShdw>
          </a:effectLst>
        </p:spPr>
        <p:txBody>
          <a:bodyPr/>
          <a:lstStyle/>
          <a:p>
            <a:r>
              <a:rPr lang="en-GB" sz="2000" b="1" dirty="0" smtClean="0"/>
              <a:t>1</a:t>
            </a:r>
            <a:r>
              <a:rPr lang="en-GB" sz="2000" dirty="0" smtClean="0"/>
              <a:t> – Types and Components of Computer Systems</a:t>
            </a:r>
            <a:endParaRPr lang="en-ZA" sz="2000" dirty="0">
              <a:latin typeface="Calibri" pitchFamily="34" charset="0"/>
              <a:ea typeface="Calibri" pitchFamily="34" charset="0"/>
              <a:cs typeface="Calibri" pitchFamily="34" charset="0"/>
            </a:endParaRPr>
          </a:p>
        </p:txBody>
      </p:sp>
      <p:sp>
        <p:nvSpPr>
          <p:cNvPr id="8" name="Rectangle 7"/>
          <p:cNvSpPr/>
          <p:nvPr/>
        </p:nvSpPr>
        <p:spPr>
          <a:xfrm>
            <a:off x="323850" y="1700808"/>
            <a:ext cx="6336382" cy="4893647"/>
          </a:xfrm>
          <a:prstGeom prst="rect">
            <a:avLst/>
          </a:prstGeom>
        </p:spPr>
        <p:txBody>
          <a:bodyPr wrap="square">
            <a:spAutoFit/>
          </a:bodyPr>
          <a:lstStyle/>
          <a:p>
            <a:r>
              <a:rPr lang="en-GB" sz="2400" b="1" dirty="0" smtClean="0">
                <a:latin typeface="Calibri" panose="020F0502020204030204" pitchFamily="34" charset="0"/>
              </a:rPr>
              <a:t>1.1</a:t>
            </a:r>
            <a:r>
              <a:rPr lang="en-GB" sz="2400" dirty="0" smtClean="0">
                <a:latin typeface="Calibri" panose="020F0502020204030204" pitchFamily="34" charset="0"/>
              </a:rPr>
              <a:t> – </a:t>
            </a:r>
            <a:r>
              <a:rPr lang="en-GB" sz="2400" b="1" dirty="0" smtClean="0">
                <a:latin typeface="Calibri" panose="020F0502020204030204" pitchFamily="34" charset="0"/>
              </a:rPr>
              <a:t>Hardware and Software </a:t>
            </a:r>
            <a:r>
              <a:rPr lang="en-GB" sz="2400" dirty="0" smtClean="0">
                <a:latin typeface="Calibri" panose="020F0502020204030204" pitchFamily="34" charset="0"/>
              </a:rPr>
              <a:t>– What is in the box and how the software on the hard drive interacts with the hardware, and </a:t>
            </a:r>
            <a:r>
              <a:rPr lang="en-GB" sz="2400" dirty="0">
                <a:latin typeface="Calibri" panose="020F0502020204030204" pitchFamily="34" charset="0"/>
              </a:rPr>
              <a:t>a host of input and output device</a:t>
            </a:r>
            <a:endParaRPr lang="en-GB" sz="2400" dirty="0" smtClean="0">
              <a:latin typeface="Calibri" panose="020F0502020204030204" pitchFamily="34" charset="0"/>
            </a:endParaRPr>
          </a:p>
          <a:p>
            <a:r>
              <a:rPr lang="en-GB" sz="2400" b="1" dirty="0" smtClean="0">
                <a:latin typeface="Calibri" panose="020F0502020204030204" pitchFamily="34" charset="0"/>
              </a:rPr>
              <a:t>1.2 – Main Components of Computer Systems </a:t>
            </a:r>
            <a:r>
              <a:rPr lang="en-GB" sz="2400" dirty="0" smtClean="0">
                <a:latin typeface="Calibri" panose="020F0502020204030204" pitchFamily="34" charset="0"/>
              </a:rPr>
              <a:t>– Monitor, Base, Power Supply, Motherboard, CPU, Graphics Card, CD Drive, Keyboard, Mouse s.</a:t>
            </a:r>
          </a:p>
          <a:p>
            <a:r>
              <a:rPr lang="en-GB" sz="2400" b="1" dirty="0" smtClean="0">
                <a:latin typeface="Calibri" panose="020F0502020204030204" pitchFamily="34" charset="0"/>
              </a:rPr>
              <a:t>1.3 -</a:t>
            </a:r>
            <a:r>
              <a:rPr lang="en-GB" sz="2400" dirty="0" smtClean="0">
                <a:latin typeface="Calibri" panose="020F0502020204030204" pitchFamily="34" charset="0"/>
              </a:rPr>
              <a:t> </a:t>
            </a:r>
            <a:r>
              <a:rPr lang="en-GB" sz="2400" b="1" dirty="0" smtClean="0">
                <a:latin typeface="Calibri" panose="020F0502020204030204" pitchFamily="34" charset="0"/>
              </a:rPr>
              <a:t> Operating Systems</a:t>
            </a:r>
            <a:r>
              <a:rPr lang="en-GB" sz="2400" dirty="0" smtClean="0">
                <a:latin typeface="Calibri" panose="020F0502020204030204" pitchFamily="34" charset="0"/>
              </a:rPr>
              <a:t> – The way we see the information on our computer when we switch it on, and how the computer fixes and protects our information.</a:t>
            </a:r>
          </a:p>
          <a:p>
            <a:r>
              <a:rPr lang="en-GB" sz="2400" b="1" dirty="0" smtClean="0">
                <a:latin typeface="Calibri" panose="020F0502020204030204" pitchFamily="34" charset="0"/>
              </a:rPr>
              <a:t>1.4 – Types of Computers </a:t>
            </a:r>
            <a:r>
              <a:rPr lang="en-GB" sz="2400" dirty="0" smtClean="0">
                <a:latin typeface="Calibri" panose="020F0502020204030204" pitchFamily="34" charset="0"/>
              </a:rPr>
              <a:t>– Laptops, Base units, tablets, PDA’s, Sensor readers.</a:t>
            </a:r>
            <a:endParaRPr lang="en-GB" sz="2400" b="1" dirty="0" smtClean="0">
              <a:latin typeface="Calibri" panose="020F0502020204030204" pitchFamily="34" charset="0"/>
            </a:endParaRPr>
          </a:p>
        </p:txBody>
      </p:sp>
    </p:spTree>
    <p:extLst>
      <p:ext uri="{BB962C8B-B14F-4D97-AF65-F5344CB8AC3E}">
        <p14:creationId xmlns:p14="http://schemas.microsoft.com/office/powerpoint/2010/main" val="201828229"/>
      </p:ext>
    </p:extLst>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1.1 – Hardware and Software</a:t>
            </a:r>
            <a:endParaRPr lang="en-GB" sz="4000" b="1" dirty="0" smtClean="0"/>
          </a:p>
        </p:txBody>
      </p:sp>
      <p:graphicFrame>
        <p:nvGraphicFramePr>
          <p:cNvPr id="25" name="Table 24"/>
          <p:cNvGraphicFramePr>
            <a:graphicFrameLocks noGrp="1"/>
          </p:cNvGraphicFramePr>
          <p:nvPr>
            <p:extLst>
              <p:ext uri="{D42A27DB-BD31-4B8C-83A1-F6EECF244321}">
                <p14:modId xmlns:p14="http://schemas.microsoft.com/office/powerpoint/2010/main" val="2155136487"/>
              </p:ext>
            </p:extLst>
          </p:nvPr>
        </p:nvGraphicFramePr>
        <p:xfrm>
          <a:off x="7141643" y="1143000"/>
          <a:ext cx="1697557" cy="545592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7557"/>
              </a:tblGrid>
              <a:tr h="38100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What is in the box in front of you</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Why some computers are slower than others</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Why a tablet has a different look and feel to a laptop.</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The USB memory stick you, how does the computer know it is there.</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What will be different in terms of hardware in ten years</a:t>
                      </a:r>
                      <a:r>
                        <a:rPr lang="en-GB" sz="1400" baseline="0" dirty="0" smtClean="0">
                          <a:solidFill>
                            <a:srgbClr val="FF0000"/>
                          </a:solidFill>
                          <a:effectLst/>
                          <a:latin typeface="Arial" pitchFamily="34" charset="0"/>
                          <a:ea typeface="Times New Roman"/>
                          <a:cs typeface="Arial" pitchFamily="34" charset="0"/>
                        </a:rPr>
                        <a:t>.</a:t>
                      </a:r>
                    </a:p>
                    <a:p>
                      <a:pPr marL="177800" indent="-177800" algn="l">
                        <a:spcAft>
                          <a:spcPts val="600"/>
                        </a:spcAft>
                        <a:buFontTx/>
                        <a:buBlip>
                          <a:blip r:embed="rId3"/>
                        </a:buBlip>
                      </a:pPr>
                      <a:r>
                        <a:rPr lang="en-US" sz="1400" baseline="0" dirty="0" smtClean="0">
                          <a:solidFill>
                            <a:schemeClr val="tx1"/>
                          </a:solidFill>
                          <a:effectLst/>
                          <a:latin typeface="Arial" pitchFamily="34" charset="0"/>
                          <a:ea typeface="Times New Roman"/>
                          <a:cs typeface="Arial" pitchFamily="34" charset="0"/>
                        </a:rPr>
                        <a:t>Will a tablet replace a Laptop</a:t>
                      </a:r>
                      <a:endParaRPr lang="en-GB" sz="14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32"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12" y="1215008"/>
            <a:ext cx="1549188" cy="33337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323849" y="1143000"/>
            <a:ext cx="6710093" cy="5262979"/>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sz="2240" dirty="0">
                <a:latin typeface="Arial" panose="020B0604020202020204" pitchFamily="34" charset="0"/>
                <a:cs typeface="Arial" panose="020B0604020202020204" pitchFamily="34" charset="0"/>
              </a:rPr>
              <a:t>Outlines below are the objectives for this section of the Unit. They should be revised as part of the exam preparation.</a:t>
            </a:r>
          </a:p>
          <a:p>
            <a:pPr marL="342900" indent="-342900">
              <a:buClr>
                <a:srgbClr val="00B050"/>
              </a:buClr>
              <a:buFont typeface="Wingdings 3" panose="05040102010807070707" pitchFamily="18" charset="2"/>
              <a:buChar char=""/>
            </a:pPr>
            <a:r>
              <a:rPr lang="en-GB" sz="2240" b="1" dirty="0" smtClean="0">
                <a:latin typeface="Arial" panose="020B0604020202020204" pitchFamily="34" charset="0"/>
                <a:cs typeface="Arial" panose="020B0604020202020204" pitchFamily="34" charset="0"/>
              </a:rPr>
              <a:t>Hardware </a:t>
            </a:r>
            <a:r>
              <a:rPr lang="en-GB" sz="2240" b="1" dirty="0" smtClean="0">
                <a:latin typeface="Arial" panose="020B0604020202020204" pitchFamily="34" charset="0"/>
                <a:cs typeface="Arial" panose="020B0604020202020204" pitchFamily="34" charset="0"/>
              </a:rPr>
              <a:t>– </a:t>
            </a:r>
            <a:r>
              <a:rPr lang="en-GB" sz="2240" dirty="0" smtClean="0">
                <a:latin typeface="Arial" panose="020B0604020202020204" pitchFamily="34" charset="0"/>
                <a:cs typeface="Arial" panose="020B0604020202020204" pitchFamily="34" charset="0"/>
              </a:rPr>
              <a:t>This is the general term for the physical components that make up a computer system, for example, keyboard monitor, processor, base unit etc. This also includes Tablets, Laptops and Phones. If you can touch it or hold it then it is hardware.</a:t>
            </a:r>
          </a:p>
          <a:p>
            <a:pPr marL="361950" indent="-342900">
              <a:buClr>
                <a:srgbClr val="00B050"/>
              </a:buClr>
              <a:buFont typeface="Wingdings 3" panose="05040102010807070707" pitchFamily="18" charset="2"/>
              <a:buChar char=""/>
            </a:pPr>
            <a:r>
              <a:rPr lang="en-GB" sz="2240" dirty="0" smtClean="0">
                <a:latin typeface="Arial" panose="020B0604020202020204" pitchFamily="34" charset="0"/>
                <a:cs typeface="Arial" panose="020B0604020202020204" pitchFamily="34" charset="0"/>
              </a:rPr>
              <a:t>Hardware can be divided into 3 sections:</a:t>
            </a:r>
          </a:p>
          <a:p>
            <a:pPr marL="628650" indent="-342900">
              <a:buClr>
                <a:srgbClr val="00B050"/>
              </a:buClr>
              <a:buFont typeface="Arial" panose="020B0604020202020204" pitchFamily="34" charset="0"/>
              <a:buChar char="•"/>
            </a:pPr>
            <a:r>
              <a:rPr lang="en-GB" sz="2240" b="1" dirty="0" smtClean="0">
                <a:latin typeface="Arial" panose="020B0604020202020204" pitchFamily="34" charset="0"/>
                <a:cs typeface="Arial" panose="020B0604020202020204" pitchFamily="34" charset="0"/>
              </a:rPr>
              <a:t>Input Devices </a:t>
            </a:r>
            <a:r>
              <a:rPr lang="en-GB" sz="2240" dirty="0" smtClean="0">
                <a:latin typeface="Arial" panose="020B0604020202020204" pitchFamily="34" charset="0"/>
                <a:cs typeface="Arial" panose="020B0604020202020204" pitchFamily="34" charset="0"/>
              </a:rPr>
              <a:t>– keyboard, mouse, touchpad, joystick, scanner</a:t>
            </a:r>
          </a:p>
          <a:p>
            <a:pPr marL="628650" indent="-342900">
              <a:buClr>
                <a:srgbClr val="00B050"/>
              </a:buClr>
              <a:buFont typeface="Arial" panose="020B0604020202020204" pitchFamily="34" charset="0"/>
              <a:buChar char="•"/>
            </a:pPr>
            <a:r>
              <a:rPr lang="en-GB" sz="2240" b="1" dirty="0" smtClean="0">
                <a:latin typeface="Arial" panose="020B0604020202020204" pitchFamily="34" charset="0"/>
                <a:cs typeface="Arial" panose="020B0604020202020204" pitchFamily="34" charset="0"/>
              </a:rPr>
              <a:t>Output Devices </a:t>
            </a:r>
            <a:r>
              <a:rPr lang="en-GB" sz="2240" dirty="0" smtClean="0">
                <a:latin typeface="Arial" panose="020B0604020202020204" pitchFamily="34" charset="0"/>
                <a:cs typeface="Arial" panose="020B0604020202020204" pitchFamily="34" charset="0"/>
              </a:rPr>
              <a:t>– Monitor, printer, turtle.</a:t>
            </a:r>
          </a:p>
          <a:p>
            <a:pPr marL="628650" indent="-342900">
              <a:buClr>
                <a:srgbClr val="00B050"/>
              </a:buClr>
              <a:buFont typeface="Arial" panose="020B0604020202020204" pitchFamily="34" charset="0"/>
              <a:buChar char="•"/>
            </a:pPr>
            <a:r>
              <a:rPr lang="en-GB" sz="2240" b="1" dirty="0" smtClean="0">
                <a:latin typeface="Arial" panose="020B0604020202020204" pitchFamily="34" charset="0"/>
                <a:cs typeface="Arial" panose="020B0604020202020204" pitchFamily="34" charset="0"/>
              </a:rPr>
              <a:t>Secondary Storage devices </a:t>
            </a:r>
            <a:r>
              <a:rPr lang="en-GB" sz="2240" dirty="0" smtClean="0">
                <a:latin typeface="Arial" panose="020B0604020202020204" pitchFamily="34" charset="0"/>
                <a:cs typeface="Arial" panose="020B0604020202020204" pitchFamily="34" charset="0"/>
              </a:rPr>
              <a:t>– CD, DVD, USB, External Hard Drive.</a:t>
            </a:r>
          </a:p>
        </p:txBody>
      </p:sp>
    </p:spTree>
    <p:extLst>
      <p:ext uri="{BB962C8B-B14F-4D97-AF65-F5344CB8AC3E}">
        <p14:creationId xmlns:p14="http://schemas.microsoft.com/office/powerpoint/2010/main" val="3623538095"/>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4000" dirty="0"/>
              <a:t>1.2 – Main Components </a:t>
            </a:r>
            <a:endParaRPr lang="en-GB" sz="4000" b="1" dirty="0" smtClean="0"/>
          </a:p>
        </p:txBody>
      </p:sp>
      <p:sp>
        <p:nvSpPr>
          <p:cNvPr id="8" name="Rectangle 7"/>
          <p:cNvSpPr/>
          <p:nvPr/>
        </p:nvSpPr>
        <p:spPr>
          <a:xfrm>
            <a:off x="762000" y="6183124"/>
            <a:ext cx="5848350" cy="446276"/>
          </a:xfrm>
          <a:prstGeom prst="rect">
            <a:avLst/>
          </a:prstGeom>
        </p:spPr>
        <p:txBody>
          <a:bodyPr wrap="square">
            <a:spAutoFit/>
          </a:bodyPr>
          <a:lstStyle/>
          <a:p>
            <a:pPr>
              <a:buClr>
                <a:srgbClr val="00B050"/>
              </a:buClr>
            </a:pPr>
            <a:r>
              <a:rPr lang="en-GB" sz="2300" b="1" dirty="0">
                <a:latin typeface="Calibri" panose="020F0502020204030204" pitchFamily="34" charset="0"/>
              </a:rPr>
              <a:t>During the video write down the 7 main parts</a:t>
            </a:r>
          </a:p>
        </p:txBody>
      </p:sp>
      <p:pic>
        <p:nvPicPr>
          <p:cNvPr id="7" name="1.1 - Computer Hardware Basics.mp4">
            <a:hlinkClick r:id="" action="ppaction://media"/>
          </p:cNvPr>
          <p:cNvPicPr>
            <a:picLocks noRot="1" noChangeAspect="1"/>
          </p:cNvPicPr>
          <p:nvPr>
            <a:videoFile r:link="rId1"/>
          </p:nvPr>
        </p:nvPicPr>
        <p:blipFill>
          <a:blip r:embed="rId4"/>
          <a:stretch>
            <a:fillRect/>
          </a:stretch>
        </p:blipFill>
        <p:spPr>
          <a:xfrm>
            <a:off x="381000" y="1143000"/>
            <a:ext cx="6629400" cy="4972050"/>
          </a:xfrm>
          <a:prstGeom prst="rect">
            <a:avLst/>
          </a:prstGeom>
        </p:spPr>
      </p:pic>
      <p:graphicFrame>
        <p:nvGraphicFramePr>
          <p:cNvPr id="9" name="Table 8"/>
          <p:cNvGraphicFramePr>
            <a:graphicFrameLocks noGrp="1"/>
          </p:cNvGraphicFramePr>
          <p:nvPr>
            <p:extLst>
              <p:ext uri="{D42A27DB-BD31-4B8C-83A1-F6EECF244321}">
                <p14:modId xmlns:p14="http://schemas.microsoft.com/office/powerpoint/2010/main" val="935086058"/>
              </p:ext>
            </p:extLst>
          </p:nvPr>
        </p:nvGraphicFramePr>
        <p:xfrm>
          <a:off x="7141643" y="1143000"/>
          <a:ext cx="1697557" cy="545592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7557"/>
              </a:tblGrid>
              <a:tr h="38100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5"/>
                        </a:buBlip>
                      </a:pPr>
                      <a:r>
                        <a:rPr lang="en-GB" sz="1400" baseline="0" dirty="0" smtClean="0">
                          <a:solidFill>
                            <a:srgbClr val="FF0000"/>
                          </a:solidFill>
                          <a:effectLst/>
                          <a:latin typeface="Arial" pitchFamily="34" charset="0"/>
                          <a:ea typeface="Times New Roman"/>
                          <a:cs typeface="Arial" pitchFamily="34" charset="0"/>
                        </a:rPr>
                        <a:t>What is in the box in front of you</a:t>
                      </a:r>
                    </a:p>
                    <a:p>
                      <a:pPr marL="177800" indent="-177800" algn="l">
                        <a:spcAft>
                          <a:spcPts val="600"/>
                        </a:spcAft>
                        <a:buFontTx/>
                        <a:buBlip>
                          <a:blip r:embed="rId5"/>
                        </a:buBlip>
                      </a:pPr>
                      <a:r>
                        <a:rPr lang="en-GB" sz="1400" baseline="0" dirty="0" smtClean="0">
                          <a:solidFill>
                            <a:schemeClr val="tx1"/>
                          </a:solidFill>
                          <a:effectLst/>
                          <a:latin typeface="Arial" pitchFamily="34" charset="0"/>
                          <a:ea typeface="Times New Roman"/>
                          <a:cs typeface="Arial" pitchFamily="34" charset="0"/>
                        </a:rPr>
                        <a:t>Why some computers are slower than others</a:t>
                      </a:r>
                    </a:p>
                    <a:p>
                      <a:pPr marL="177800" indent="-177800" algn="l">
                        <a:spcAft>
                          <a:spcPts val="600"/>
                        </a:spcAft>
                        <a:buFontTx/>
                        <a:buBlip>
                          <a:blip r:embed="rId5"/>
                        </a:buBlip>
                      </a:pPr>
                      <a:r>
                        <a:rPr lang="en-GB" sz="1400" baseline="0" dirty="0" smtClean="0">
                          <a:solidFill>
                            <a:srgbClr val="FF0000"/>
                          </a:solidFill>
                          <a:effectLst/>
                          <a:latin typeface="Arial" pitchFamily="34" charset="0"/>
                          <a:ea typeface="Times New Roman"/>
                          <a:cs typeface="Arial" pitchFamily="34" charset="0"/>
                        </a:rPr>
                        <a:t>Why a tablet has a different look and feel to a laptop.</a:t>
                      </a:r>
                    </a:p>
                    <a:p>
                      <a:pPr marL="177800" indent="-177800" algn="l">
                        <a:spcAft>
                          <a:spcPts val="600"/>
                        </a:spcAft>
                        <a:buFontTx/>
                        <a:buBlip>
                          <a:blip r:embed="rId5"/>
                        </a:buBlip>
                      </a:pPr>
                      <a:r>
                        <a:rPr lang="en-GB" sz="1400" baseline="0" dirty="0" smtClean="0">
                          <a:solidFill>
                            <a:schemeClr val="tx1"/>
                          </a:solidFill>
                          <a:effectLst/>
                          <a:latin typeface="Arial" pitchFamily="34" charset="0"/>
                          <a:ea typeface="Times New Roman"/>
                          <a:cs typeface="Arial" pitchFamily="34" charset="0"/>
                        </a:rPr>
                        <a:t>The USB memory stick you, how does the computer know it is there.</a:t>
                      </a:r>
                    </a:p>
                    <a:p>
                      <a:pPr marL="177800" indent="-177800" algn="l">
                        <a:spcAft>
                          <a:spcPts val="600"/>
                        </a:spcAft>
                        <a:buFontTx/>
                        <a:buBlip>
                          <a:blip r:embed="rId5"/>
                        </a:buBlip>
                      </a:pPr>
                      <a:r>
                        <a:rPr lang="en-GB" sz="1400" baseline="0" dirty="0" smtClean="0">
                          <a:solidFill>
                            <a:srgbClr val="FF0000"/>
                          </a:solidFill>
                          <a:effectLst/>
                          <a:latin typeface="Arial" pitchFamily="34" charset="0"/>
                          <a:ea typeface="Times New Roman"/>
                          <a:cs typeface="Arial" pitchFamily="34" charset="0"/>
                        </a:rPr>
                        <a:t>What will be different in terms of hardware in ten years</a:t>
                      </a:r>
                      <a:r>
                        <a:rPr lang="en-GB" sz="1400" baseline="0" dirty="0" smtClean="0">
                          <a:solidFill>
                            <a:srgbClr val="FF0000"/>
                          </a:solidFill>
                          <a:effectLst/>
                          <a:latin typeface="Arial" pitchFamily="34" charset="0"/>
                          <a:ea typeface="Times New Roman"/>
                          <a:cs typeface="Arial" pitchFamily="34" charset="0"/>
                        </a:rPr>
                        <a:t>.</a:t>
                      </a:r>
                    </a:p>
                    <a:p>
                      <a:pPr marL="177800" indent="-177800" algn="l">
                        <a:spcAft>
                          <a:spcPts val="600"/>
                        </a:spcAft>
                        <a:buFontTx/>
                        <a:buBlip>
                          <a:blip r:embed="rId5"/>
                        </a:buBlip>
                      </a:pPr>
                      <a:r>
                        <a:rPr lang="en-US" sz="1400" baseline="0" dirty="0" smtClean="0">
                          <a:solidFill>
                            <a:schemeClr val="tx1"/>
                          </a:solidFill>
                          <a:effectLst/>
                          <a:latin typeface="Arial" pitchFamily="34" charset="0"/>
                          <a:ea typeface="Times New Roman"/>
                          <a:cs typeface="Arial" pitchFamily="34" charset="0"/>
                        </a:rPr>
                        <a:t>Will a tablet replace a Laptop</a:t>
                      </a:r>
                      <a:endParaRPr lang="en-GB" sz="14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10" name="Picture 4" descr="Think About"/>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182312" y="1215008"/>
            <a:ext cx="1549188"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919047"/>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817296" cy="625434"/>
          </a:xfrm>
        </p:spPr>
        <p:txBody>
          <a:bodyPr>
            <a:noAutofit/>
          </a:bodyPr>
          <a:lstStyle/>
          <a:p>
            <a:r>
              <a:rPr lang="en-GB" sz="3600" dirty="0"/>
              <a:t>1.1 – Hardware and Software - Software</a:t>
            </a:r>
            <a:endParaRPr lang="en-ZA" sz="3600" dirty="0">
              <a:ea typeface="Calibri" pitchFamily="34" charset="0"/>
            </a:endParaRPr>
          </a:p>
        </p:txBody>
      </p:sp>
      <p:sp>
        <p:nvSpPr>
          <p:cNvPr id="8" name="Rectangle 7"/>
          <p:cNvSpPr/>
          <p:nvPr/>
        </p:nvSpPr>
        <p:spPr>
          <a:xfrm>
            <a:off x="304799" y="1146512"/>
            <a:ext cx="6729143" cy="5324535"/>
          </a:xfrm>
          <a:prstGeom prst="rect">
            <a:avLst/>
          </a:prstGeom>
        </p:spPr>
        <p:txBody>
          <a:bodyPr wrap="square">
            <a:spAutoFit/>
          </a:bodyPr>
          <a:lstStyle/>
          <a:p>
            <a:pPr>
              <a:buClr>
                <a:srgbClr val="00B050"/>
              </a:buClr>
            </a:pPr>
            <a:r>
              <a:rPr lang="en-GB" sz="2000" dirty="0">
                <a:latin typeface="Arial" panose="020B0604020202020204" pitchFamily="34" charset="0"/>
                <a:cs typeface="Arial" panose="020B0604020202020204" pitchFamily="34" charset="0"/>
              </a:rPr>
              <a:t>Outlines below are the objectives for this section of the Unit. They should be revised as part of the exam preparation.</a:t>
            </a:r>
          </a:p>
          <a:p>
            <a:pPr marL="342900" indent="-342900">
              <a:buClr>
                <a:srgbClr val="00B050"/>
              </a:buClr>
              <a:buFont typeface="Wingdings 3" panose="05040102010807070707" pitchFamily="18" charset="2"/>
              <a:buChar char=""/>
            </a:pPr>
            <a:r>
              <a:rPr lang="en-GB" sz="2000" b="1" dirty="0" smtClean="0">
                <a:latin typeface="Arial" panose="020B0604020202020204" pitchFamily="34" charset="0"/>
                <a:cs typeface="Arial" panose="020B0604020202020204" pitchFamily="34" charset="0"/>
              </a:rPr>
              <a:t>Software </a:t>
            </a:r>
            <a:r>
              <a:rPr lang="en-GB" sz="2000" b="1" dirty="0" smtClean="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The software on a computer comes in a variety of types and each has a function and is installed on the machine for later use. Similar to Apps:</a:t>
            </a:r>
          </a:p>
          <a:p>
            <a:pPr marL="342900" indent="-342900">
              <a:buClr>
                <a:srgbClr val="00B050"/>
              </a:buClr>
              <a:buFont typeface="Wingdings 3" panose="05040102010807070707" pitchFamily="18" charset="2"/>
              <a:buChar char=""/>
            </a:pPr>
            <a:r>
              <a:rPr lang="en-US" sz="2000" b="1" dirty="0" smtClean="0">
                <a:latin typeface="Arial" panose="020B0604020202020204" pitchFamily="34" charset="0"/>
                <a:cs typeface="Arial" panose="020B0604020202020204" pitchFamily="34" charset="0"/>
              </a:rPr>
              <a:t>Utility</a:t>
            </a:r>
            <a:r>
              <a:rPr lang="en-US" sz="2000" dirty="0" smtClean="0">
                <a:latin typeface="Arial" panose="020B0604020202020204" pitchFamily="34" charset="0"/>
                <a:cs typeface="Arial" panose="020B0604020202020204" pitchFamily="34" charset="0"/>
              </a:rPr>
              <a:t> Software – These are programs that benefit the machine, help repair it, protect it, or manipulate the hardware for the benefit of the user</a:t>
            </a:r>
            <a:r>
              <a:rPr lang="en-US" sz="2000" dirty="0">
                <a:latin typeface="Arial" panose="020B0604020202020204" pitchFamily="34" charset="0"/>
                <a:cs typeface="Arial" panose="020B0604020202020204" pitchFamily="34" charset="0"/>
              </a:rPr>
              <a:t> such as virus Checkers, </a:t>
            </a:r>
            <a:r>
              <a:rPr lang="en-US" sz="2000" dirty="0" smtClean="0">
                <a:latin typeface="Arial" panose="020B0604020202020204" pitchFamily="34" charset="0"/>
                <a:cs typeface="Arial" panose="020B0604020202020204" pitchFamily="34" charset="0"/>
              </a:rPr>
              <a:t>File Converters, File Management, Network support etc.</a:t>
            </a:r>
          </a:p>
          <a:p>
            <a:pPr marL="342900" indent="-342900">
              <a:buClr>
                <a:srgbClr val="00B050"/>
              </a:buClr>
              <a:buFont typeface="Wingdings 3" panose="05040102010807070707" pitchFamily="18" charset="2"/>
              <a:buChar char=""/>
            </a:pPr>
            <a:r>
              <a:rPr lang="en-US" sz="2000" b="1" dirty="0" smtClean="0">
                <a:latin typeface="Arial" panose="020B0604020202020204" pitchFamily="34" charset="0"/>
                <a:cs typeface="Arial" panose="020B0604020202020204" pitchFamily="34" charset="0"/>
              </a:rPr>
              <a:t>Word processing </a:t>
            </a:r>
            <a:r>
              <a:rPr lang="en-US" sz="2000" dirty="0" smtClean="0">
                <a:latin typeface="Arial" panose="020B0604020202020204" pitchFamily="34" charset="0"/>
                <a:cs typeface="Arial" panose="020B0604020202020204" pitchFamily="34" charset="0"/>
              </a:rPr>
              <a:t>Software – These process documents from scratch or through editing such as Word, Open Office, Notepad, Write or Word Perfect.</a:t>
            </a:r>
          </a:p>
          <a:p>
            <a:pPr marL="342900" indent="-342900">
              <a:buClr>
                <a:srgbClr val="00B050"/>
              </a:buClr>
              <a:buFont typeface="Wingdings 3" panose="05040102010807070707" pitchFamily="18" charset="2"/>
              <a:buChar char=""/>
            </a:pPr>
            <a:r>
              <a:rPr lang="en-US" sz="2000" b="1" dirty="0" smtClean="0">
                <a:latin typeface="Arial" panose="020B0604020202020204" pitchFamily="34" charset="0"/>
                <a:cs typeface="Arial" panose="020B0604020202020204" pitchFamily="34" charset="0"/>
              </a:rPr>
              <a:t>Spreadsheet</a:t>
            </a:r>
            <a:r>
              <a:rPr lang="en-US" sz="2000" dirty="0" smtClean="0">
                <a:latin typeface="Arial" panose="020B0604020202020204" pitchFamily="34" charset="0"/>
                <a:cs typeface="Arial" panose="020B0604020202020204" pitchFamily="34" charset="0"/>
              </a:rPr>
              <a:t> Software – These manipulate numeric data using formulas and graphs and present that information in a managed way.</a:t>
            </a:r>
          </a:p>
        </p:txBody>
      </p:sp>
      <p:graphicFrame>
        <p:nvGraphicFramePr>
          <p:cNvPr id="9" name="Table 8"/>
          <p:cNvGraphicFramePr>
            <a:graphicFrameLocks noGrp="1"/>
          </p:cNvGraphicFramePr>
          <p:nvPr>
            <p:extLst>
              <p:ext uri="{D42A27DB-BD31-4B8C-83A1-F6EECF244321}">
                <p14:modId xmlns:p14="http://schemas.microsoft.com/office/powerpoint/2010/main" val="3188027484"/>
              </p:ext>
            </p:extLst>
          </p:nvPr>
        </p:nvGraphicFramePr>
        <p:xfrm>
          <a:off x="7141643" y="1143000"/>
          <a:ext cx="1697557" cy="545592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7557"/>
              </a:tblGrid>
              <a:tr h="38100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What is in the box in front of you</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Why some computers are slower than others</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Why a tablet has a different look and feel to a laptop.</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The USB memory stick you, how does the computer know it is there.</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What will be different in terms of hardware in ten years</a:t>
                      </a:r>
                      <a:r>
                        <a:rPr lang="en-GB" sz="1400" baseline="0" dirty="0" smtClean="0">
                          <a:solidFill>
                            <a:srgbClr val="FF0000"/>
                          </a:solidFill>
                          <a:effectLst/>
                          <a:latin typeface="Arial" pitchFamily="34" charset="0"/>
                          <a:ea typeface="Times New Roman"/>
                          <a:cs typeface="Arial" pitchFamily="34" charset="0"/>
                        </a:rPr>
                        <a:t>.</a:t>
                      </a:r>
                    </a:p>
                    <a:p>
                      <a:pPr marL="177800" indent="-177800" algn="l">
                        <a:spcAft>
                          <a:spcPts val="600"/>
                        </a:spcAft>
                        <a:buFontTx/>
                        <a:buBlip>
                          <a:blip r:embed="rId3"/>
                        </a:buBlip>
                      </a:pPr>
                      <a:r>
                        <a:rPr lang="en-US" sz="1400" baseline="0" dirty="0" smtClean="0">
                          <a:solidFill>
                            <a:schemeClr val="tx1"/>
                          </a:solidFill>
                          <a:effectLst/>
                          <a:latin typeface="Arial" pitchFamily="34" charset="0"/>
                          <a:ea typeface="Times New Roman"/>
                          <a:cs typeface="Arial" pitchFamily="34" charset="0"/>
                        </a:rPr>
                        <a:t>Will a tablet replace a Laptop</a:t>
                      </a:r>
                      <a:endParaRPr lang="en-GB" sz="14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10"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12" y="1215008"/>
            <a:ext cx="1549188"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747094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741096" cy="625434"/>
          </a:xfrm>
        </p:spPr>
        <p:txBody>
          <a:bodyPr>
            <a:noAutofit/>
          </a:bodyPr>
          <a:lstStyle/>
          <a:p>
            <a:r>
              <a:rPr lang="en-GB" sz="3400" dirty="0"/>
              <a:t>1.1 – Hardware and Software - Software</a:t>
            </a:r>
            <a:endParaRPr lang="en-ZA" sz="3400" dirty="0">
              <a:ea typeface="Calibri" pitchFamily="34" charset="0"/>
            </a:endParaRPr>
          </a:p>
        </p:txBody>
      </p:sp>
      <p:sp>
        <p:nvSpPr>
          <p:cNvPr id="8" name="Rectangle 7"/>
          <p:cNvSpPr/>
          <p:nvPr/>
        </p:nvSpPr>
        <p:spPr>
          <a:xfrm>
            <a:off x="323849" y="1143000"/>
            <a:ext cx="6710093" cy="5632311"/>
          </a:xfrm>
          <a:prstGeom prst="rect">
            <a:avLst/>
          </a:prstGeom>
        </p:spPr>
        <p:txBody>
          <a:bodyPr wrap="square">
            <a:spAutoFit/>
          </a:bodyPr>
          <a:lstStyle/>
          <a:p>
            <a:pPr>
              <a:buClr>
                <a:srgbClr val="00B050"/>
              </a:buClr>
            </a:pPr>
            <a:r>
              <a:rPr lang="en-GB" sz="2000" dirty="0">
                <a:latin typeface="Arial" panose="020B0604020202020204" pitchFamily="34" charset="0"/>
                <a:cs typeface="Arial" panose="020B0604020202020204" pitchFamily="34" charset="0"/>
              </a:rPr>
              <a:t>Outlines below are the objectives for this section of the Unit. They should be revised as part of the exam preparation.</a:t>
            </a:r>
          </a:p>
          <a:p>
            <a:pPr marL="342900" indent="-342900">
              <a:buClr>
                <a:srgbClr val="00B050"/>
              </a:buClr>
              <a:buFont typeface="Wingdings 3" panose="05040102010807070707" pitchFamily="18" charset="2"/>
              <a:buChar char=""/>
            </a:pPr>
            <a:r>
              <a:rPr lang="en-US" sz="2000" b="1" dirty="0" smtClean="0">
                <a:latin typeface="Arial" panose="020B0604020202020204" pitchFamily="34" charset="0"/>
                <a:cs typeface="Arial" panose="020B0604020202020204" pitchFamily="34" charset="0"/>
              </a:rPr>
              <a:t>Graphic</a:t>
            </a:r>
            <a:r>
              <a:rPr lang="en-US" sz="2000" dirty="0" smtClean="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Software </a:t>
            </a:r>
            <a:r>
              <a:rPr lang="en-US" sz="2000" dirty="0" smtClean="0">
                <a:latin typeface="Arial" panose="020B0604020202020204" pitchFamily="34" charset="0"/>
                <a:cs typeface="Arial" panose="020B0604020202020204" pitchFamily="34" charset="0"/>
              </a:rPr>
              <a:t>– These create, retrieve or manipulate images in 2D or 3D and output them for printing like Photoshop, Maya, CAD.</a:t>
            </a:r>
          </a:p>
          <a:p>
            <a:pPr marL="342900" indent="-342900">
              <a:buClr>
                <a:srgbClr val="00B050"/>
              </a:buClr>
              <a:buFont typeface="Wingdings 3" panose="05040102010807070707" pitchFamily="18" charset="2"/>
              <a:buChar char=""/>
            </a:pPr>
            <a:r>
              <a:rPr lang="en-US" sz="2000" b="1" dirty="0">
                <a:latin typeface="Arial" panose="020B0604020202020204" pitchFamily="34" charset="0"/>
                <a:cs typeface="Arial" panose="020B0604020202020204" pitchFamily="34" charset="0"/>
              </a:rPr>
              <a:t>Database</a:t>
            </a:r>
            <a:r>
              <a:rPr lang="en-US" sz="2000" dirty="0">
                <a:latin typeface="Arial" panose="020B0604020202020204" pitchFamily="34" charset="0"/>
                <a:cs typeface="Arial" panose="020B0604020202020204" pitchFamily="34" charset="0"/>
              </a:rPr>
              <a:t> Software </a:t>
            </a:r>
            <a:r>
              <a:rPr lang="en-US" sz="2000" dirty="0" smtClean="0">
                <a:latin typeface="Arial" panose="020B0604020202020204" pitchFamily="34" charset="0"/>
                <a:cs typeface="Arial" panose="020B0604020202020204" pitchFamily="34" charset="0"/>
              </a:rPr>
              <a:t>– Similar to spreadsheets these manipulate data for output such as school records or ticket sales. Examples include Access or Sims.</a:t>
            </a:r>
          </a:p>
          <a:p>
            <a:pPr marL="342900" indent="-342900">
              <a:buClr>
                <a:srgbClr val="00B050"/>
              </a:buClr>
              <a:buFont typeface="Wingdings 3" panose="05040102010807070707" pitchFamily="18" charset="2"/>
              <a:buChar char=""/>
            </a:pPr>
            <a:r>
              <a:rPr lang="en-US" sz="2000" b="1" dirty="0">
                <a:latin typeface="Arial" panose="020B0604020202020204" pitchFamily="34" charset="0"/>
                <a:cs typeface="Arial" panose="020B0604020202020204" pitchFamily="34" charset="0"/>
              </a:rPr>
              <a:t>Presentation</a:t>
            </a:r>
            <a:r>
              <a:rPr lang="en-US" sz="2000" dirty="0">
                <a:latin typeface="Arial" panose="020B0604020202020204" pitchFamily="34" charset="0"/>
                <a:cs typeface="Arial" panose="020B0604020202020204" pitchFamily="34" charset="0"/>
              </a:rPr>
              <a:t> Software </a:t>
            </a:r>
            <a:r>
              <a:rPr lang="en-US" sz="2000" dirty="0" smtClean="0">
                <a:latin typeface="Arial" panose="020B0604020202020204" pitchFamily="34" charset="0"/>
                <a:cs typeface="Arial" panose="020B0604020202020204" pitchFamily="34" charset="0"/>
              </a:rPr>
              <a:t>– These present information for the user like this PPT.</a:t>
            </a:r>
          </a:p>
          <a:p>
            <a:pPr marL="342900" indent="-342900">
              <a:buClr>
                <a:srgbClr val="00B050"/>
              </a:buClr>
              <a:buFont typeface="Wingdings 3" panose="05040102010807070707" pitchFamily="18" charset="2"/>
              <a:buChar char=""/>
            </a:pPr>
            <a:r>
              <a:rPr lang="en-US" sz="2000" b="1" dirty="0" smtClean="0">
                <a:latin typeface="Arial" panose="020B0604020202020204" pitchFamily="34" charset="0"/>
                <a:cs typeface="Arial" panose="020B0604020202020204" pitchFamily="34" charset="0"/>
              </a:rPr>
              <a:t>Video </a:t>
            </a:r>
            <a:r>
              <a:rPr lang="en-US" sz="2000" b="1" dirty="0">
                <a:latin typeface="Arial" panose="020B0604020202020204" pitchFamily="34" charset="0"/>
                <a:cs typeface="Arial" panose="020B0604020202020204" pitchFamily="34" charset="0"/>
              </a:rPr>
              <a:t>and Sound </a:t>
            </a:r>
            <a:r>
              <a:rPr lang="en-US" sz="2000" dirty="0">
                <a:latin typeface="Arial" panose="020B0604020202020204" pitchFamily="34" charset="0"/>
                <a:cs typeface="Arial" panose="020B0604020202020204" pitchFamily="34" charset="0"/>
              </a:rPr>
              <a:t>Software </a:t>
            </a:r>
            <a:r>
              <a:rPr lang="en-US" sz="2000" dirty="0" smtClean="0">
                <a:latin typeface="Arial" panose="020B0604020202020204" pitchFamily="34" charset="0"/>
                <a:cs typeface="Arial" panose="020B0604020202020204" pitchFamily="34" charset="0"/>
              </a:rPr>
              <a:t>– These manipulate, retrieve and process video and sound through techniques like </a:t>
            </a:r>
            <a:r>
              <a:rPr lang="en-US" sz="2000" dirty="0" err="1" smtClean="0">
                <a:latin typeface="Arial" panose="020B0604020202020204" pitchFamily="34" charset="0"/>
                <a:cs typeface="Arial" panose="020B0604020202020204" pitchFamily="34" charset="0"/>
              </a:rPr>
              <a:t>MovieMaker</a:t>
            </a:r>
            <a:r>
              <a:rPr lang="en-US" sz="2000" dirty="0" smtClean="0">
                <a:latin typeface="Arial" panose="020B0604020202020204" pitchFamily="34" charset="0"/>
                <a:cs typeface="Arial" panose="020B0604020202020204" pitchFamily="34" charset="0"/>
              </a:rPr>
              <a:t>, iMovie or After effects.</a:t>
            </a:r>
          </a:p>
          <a:p>
            <a:pPr marL="342900" indent="-342900">
              <a:buClr>
                <a:srgbClr val="00B050"/>
              </a:buClr>
              <a:buFont typeface="Wingdings 3" panose="05040102010807070707" pitchFamily="18" charset="2"/>
              <a:buChar char=""/>
            </a:pPr>
            <a:r>
              <a:rPr lang="en-US" sz="2000" b="1" dirty="0" smtClean="0">
                <a:latin typeface="Arial" panose="020B0604020202020204" pitchFamily="34" charset="0"/>
                <a:cs typeface="Arial" panose="020B0604020202020204" pitchFamily="34" charset="0"/>
              </a:rPr>
              <a:t>Other </a:t>
            </a:r>
            <a:r>
              <a:rPr lang="en-US" sz="2000" dirty="0" smtClean="0">
                <a:latin typeface="Arial" panose="020B0604020202020204" pitchFamily="34" charset="0"/>
                <a:cs typeface="Arial" panose="020B0604020202020204" pitchFamily="34" charset="0"/>
              </a:rPr>
              <a:t>Software – For every computer based purpose there is a piece of software for it, game making, CAD, printing, scanning, control software for greenhouses etc.</a:t>
            </a:r>
            <a:endParaRPr lang="en-GB" sz="2000" dirty="0" smtClean="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88027484"/>
              </p:ext>
            </p:extLst>
          </p:nvPr>
        </p:nvGraphicFramePr>
        <p:xfrm>
          <a:off x="7141643" y="1143000"/>
          <a:ext cx="1697557" cy="545592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7557"/>
              </a:tblGrid>
              <a:tr h="38100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What is in the box in front of you</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Why some computers are slower than others</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Why a tablet has a different look and feel to a laptop.</a:t>
                      </a:r>
                    </a:p>
                    <a:p>
                      <a:pPr marL="177800" indent="-177800" algn="l">
                        <a:spcAft>
                          <a:spcPts val="600"/>
                        </a:spcAft>
                        <a:buFontTx/>
                        <a:buBlip>
                          <a:blip r:embed="rId3"/>
                        </a:buBlip>
                      </a:pPr>
                      <a:r>
                        <a:rPr lang="en-GB" sz="1400" baseline="0" dirty="0" smtClean="0">
                          <a:solidFill>
                            <a:schemeClr val="tx1"/>
                          </a:solidFill>
                          <a:effectLst/>
                          <a:latin typeface="Arial" pitchFamily="34" charset="0"/>
                          <a:ea typeface="Times New Roman"/>
                          <a:cs typeface="Arial" pitchFamily="34" charset="0"/>
                        </a:rPr>
                        <a:t>The USB memory stick you, how does the computer know it is there.</a:t>
                      </a:r>
                    </a:p>
                    <a:p>
                      <a:pPr marL="177800" indent="-177800" algn="l">
                        <a:spcAft>
                          <a:spcPts val="600"/>
                        </a:spcAft>
                        <a:buFontTx/>
                        <a:buBlip>
                          <a:blip r:embed="rId3"/>
                        </a:buBlip>
                      </a:pPr>
                      <a:r>
                        <a:rPr lang="en-GB" sz="1400" baseline="0" dirty="0" smtClean="0">
                          <a:solidFill>
                            <a:srgbClr val="FF0000"/>
                          </a:solidFill>
                          <a:effectLst/>
                          <a:latin typeface="Arial" pitchFamily="34" charset="0"/>
                          <a:ea typeface="Times New Roman"/>
                          <a:cs typeface="Arial" pitchFamily="34" charset="0"/>
                        </a:rPr>
                        <a:t>What will be different in terms of hardware in ten years</a:t>
                      </a:r>
                      <a:r>
                        <a:rPr lang="en-GB" sz="1400" baseline="0" dirty="0" smtClean="0">
                          <a:solidFill>
                            <a:srgbClr val="FF0000"/>
                          </a:solidFill>
                          <a:effectLst/>
                          <a:latin typeface="Arial" pitchFamily="34" charset="0"/>
                          <a:ea typeface="Times New Roman"/>
                          <a:cs typeface="Arial" pitchFamily="34" charset="0"/>
                        </a:rPr>
                        <a:t>.</a:t>
                      </a:r>
                    </a:p>
                    <a:p>
                      <a:pPr marL="177800" indent="-177800" algn="l">
                        <a:spcAft>
                          <a:spcPts val="600"/>
                        </a:spcAft>
                        <a:buFontTx/>
                        <a:buBlip>
                          <a:blip r:embed="rId3"/>
                        </a:buBlip>
                      </a:pPr>
                      <a:r>
                        <a:rPr lang="en-US" sz="1400" baseline="0" dirty="0" smtClean="0">
                          <a:solidFill>
                            <a:schemeClr val="tx1"/>
                          </a:solidFill>
                          <a:effectLst/>
                          <a:latin typeface="Arial" pitchFamily="34" charset="0"/>
                          <a:ea typeface="Times New Roman"/>
                          <a:cs typeface="Arial" pitchFamily="34" charset="0"/>
                        </a:rPr>
                        <a:t>Will a tablet replace a Laptop</a:t>
                      </a:r>
                      <a:endParaRPr lang="en-GB" sz="14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10" name="Picture 4" descr="Think About"/>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7182312" y="1215008"/>
            <a:ext cx="1549188"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0479105"/>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sz="3600" dirty="0"/>
              <a:t>1.1 – Hardware and Software - Overall</a:t>
            </a:r>
            <a:endParaRPr lang="en-ZA" sz="3600" dirty="0">
              <a:ea typeface="Calibri" pitchFamily="34" charset="0"/>
            </a:endParaRPr>
          </a:p>
        </p:txBody>
      </p:sp>
      <p:sp>
        <p:nvSpPr>
          <p:cNvPr id="8" name="Rectangle 7"/>
          <p:cNvSpPr/>
          <p:nvPr/>
        </p:nvSpPr>
        <p:spPr>
          <a:xfrm>
            <a:off x="323849" y="1171575"/>
            <a:ext cx="6710093" cy="5455340"/>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dirty="0" smtClean="0">
                <a:latin typeface="Arial" panose="020B0604020202020204" pitchFamily="34" charset="0"/>
                <a:cs typeface="Arial" panose="020B0604020202020204" pitchFamily="34" charset="0"/>
              </a:rPr>
              <a:t>There are </a:t>
            </a:r>
            <a:r>
              <a:rPr lang="en-GB" b="1" dirty="0" smtClean="0">
                <a:latin typeface="Arial" panose="020B0604020202020204" pitchFamily="34" charset="0"/>
                <a:cs typeface="Arial" panose="020B0604020202020204" pitchFamily="34" charset="0"/>
              </a:rPr>
              <a:t>8</a:t>
            </a:r>
            <a:r>
              <a:rPr lang="en-GB" dirty="0" smtClean="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main parts of a </a:t>
            </a:r>
            <a:r>
              <a:rPr lang="en-GB" dirty="0" smtClean="0">
                <a:latin typeface="Arial" panose="020B0604020202020204" pitchFamily="34" charset="0"/>
                <a:cs typeface="Arial" panose="020B0604020202020204" pitchFamily="34" charset="0"/>
              </a:rPr>
              <a:t>computer</a:t>
            </a:r>
          </a:p>
          <a:p>
            <a:pPr marL="342900" indent="-342900">
              <a:buClr>
                <a:srgbClr val="00B050"/>
              </a:buClr>
            </a:pP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endParaRPr lang="en-GB" sz="1600" dirty="0" smtClean="0">
              <a:latin typeface="Arial" panose="020B0604020202020204" pitchFamily="34" charset="0"/>
              <a:cs typeface="Arial" panose="020B0604020202020204" pitchFamily="34" charset="0"/>
            </a:endParaRPr>
          </a:p>
          <a:p>
            <a:pPr marL="342900" indent="-342900">
              <a:buClr>
                <a:srgbClr val="00B050"/>
              </a:buClr>
            </a:pPr>
            <a:r>
              <a:rPr lang="en-GB" sz="1600" b="1" dirty="0" smtClean="0">
                <a:latin typeface="Arial" panose="020B0604020202020204" pitchFamily="34" charset="0"/>
                <a:cs typeface="Arial" panose="020B0604020202020204" pitchFamily="34" charset="0"/>
              </a:rPr>
              <a:t/>
            </a:r>
            <a:br>
              <a:rPr lang="en-GB" sz="1600" b="1" dirty="0" smtClean="0">
                <a:latin typeface="Arial" panose="020B0604020202020204" pitchFamily="34" charset="0"/>
                <a:cs typeface="Arial" panose="020B0604020202020204" pitchFamily="34" charset="0"/>
              </a:rPr>
            </a:br>
            <a:endParaRPr lang="en-GB" sz="1050" b="1" dirty="0">
              <a:latin typeface="Arial" panose="020B0604020202020204" pitchFamily="34" charset="0"/>
              <a:cs typeface="Arial" panose="020B0604020202020204" pitchFamily="34" charset="0"/>
            </a:endParaRPr>
          </a:p>
          <a:p>
            <a:pPr marL="342900" indent="-342900">
              <a:buClr>
                <a:srgbClr val="00B050"/>
              </a:buClr>
              <a:buFont typeface="Wingdings 3" panose="05040102010807070707" pitchFamily="18" charset="2"/>
              <a:buChar char=""/>
            </a:pPr>
            <a:r>
              <a:rPr lang="en-GB" b="1" dirty="0" smtClean="0">
                <a:solidFill>
                  <a:srgbClr val="FF0000"/>
                </a:solidFill>
                <a:latin typeface="Arial" panose="020B0604020202020204" pitchFamily="34" charset="0"/>
                <a:cs typeface="Arial" panose="020B0604020202020204" pitchFamily="34" charset="0"/>
              </a:rPr>
              <a:t>Motherboard</a:t>
            </a:r>
            <a:r>
              <a:rPr lang="en-GB" b="1" dirty="0" smtClean="0">
                <a:latin typeface="Arial" panose="020B0604020202020204" pitchFamily="34" charset="0"/>
                <a:cs typeface="Arial" panose="020B0604020202020204" pitchFamily="34" charset="0"/>
              </a:rPr>
              <a:t> – </a:t>
            </a:r>
            <a:r>
              <a:rPr lang="en-GB" dirty="0" smtClean="0">
                <a:latin typeface="Arial" panose="020B0604020202020204" pitchFamily="34" charset="0"/>
                <a:cs typeface="Arial" panose="020B0604020202020204" pitchFamily="34" charset="0"/>
              </a:rPr>
              <a:t>This is the main component inside all computers and is a base for all the other components to connect to. It is complimented by the CPU. There are lots of technical things about Motherboards you could look up  such as Bridges, Models, Connectors and Speed.</a:t>
            </a:r>
          </a:p>
          <a:p>
            <a:pPr marL="342900" indent="-342900">
              <a:buClr>
                <a:srgbClr val="00B050"/>
              </a:buClr>
              <a:buFont typeface="Wingdings 3" panose="05040102010807070707" pitchFamily="18" charset="2"/>
              <a:buChar char=""/>
            </a:pPr>
            <a:r>
              <a:rPr lang="en-GB" dirty="0" smtClean="0">
                <a:latin typeface="Arial" panose="020B0604020202020204" pitchFamily="34" charset="0"/>
                <a:cs typeface="Arial" panose="020B0604020202020204" pitchFamily="34" charset="0"/>
              </a:rPr>
              <a:t>All processes link through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the Motherboard which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holds the memory (RAM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and ROM) to move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information to and from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the CPU.</a:t>
            </a:r>
          </a:p>
          <a:p>
            <a:pPr marL="342900" indent="-342900">
              <a:buClr>
                <a:srgbClr val="00B050"/>
              </a:buClr>
              <a:buFont typeface="Wingdings 3" panose="05040102010807070707" pitchFamily="18" charset="2"/>
              <a:buChar char=""/>
            </a:pPr>
            <a:r>
              <a:rPr lang="en-GB" dirty="0" smtClean="0">
                <a:latin typeface="Arial" panose="020B0604020202020204" pitchFamily="34" charset="0"/>
                <a:cs typeface="Arial" panose="020B0604020202020204" pitchFamily="34" charset="0"/>
              </a:rPr>
              <a:t>Though they look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complex, most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motherboards are set up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in a similar way.</a:t>
            </a:r>
          </a:p>
        </p:txBody>
      </p:sp>
      <p:graphicFrame>
        <p:nvGraphicFramePr>
          <p:cNvPr id="2" name="Table 1"/>
          <p:cNvGraphicFramePr>
            <a:graphicFrameLocks noGrp="1"/>
          </p:cNvGraphicFramePr>
          <p:nvPr>
            <p:extLst>
              <p:ext uri="{D42A27DB-BD31-4B8C-83A1-F6EECF244321}">
                <p14:modId xmlns:p14="http://schemas.microsoft.com/office/powerpoint/2010/main" val="1999752993"/>
              </p:ext>
            </p:extLst>
          </p:nvPr>
        </p:nvGraphicFramePr>
        <p:xfrm>
          <a:off x="323849" y="1554480"/>
          <a:ext cx="6710092" cy="731520"/>
        </p:xfrm>
        <a:graphic>
          <a:graphicData uri="http://schemas.openxmlformats.org/drawingml/2006/table">
            <a:tbl>
              <a:tblPr firstRow="1" bandRow="1">
                <a:tableStyleId>{5C22544A-7EE6-4342-B048-85BDC9FD1C3A}</a:tableStyleId>
              </a:tblPr>
              <a:tblGrid>
                <a:gridCol w="1841346"/>
                <a:gridCol w="1513700"/>
                <a:gridCol w="1677523"/>
                <a:gridCol w="1677523"/>
              </a:tblGrid>
              <a:tr h="3079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Motherboard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CPU</a:t>
                      </a:r>
                      <a:endParaRPr lang="en-GB" sz="1800" dirty="0" smtClean="0">
                        <a:latin typeface="Calibri" panose="020F0502020204030204"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Video Card</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RAM</a:t>
                      </a:r>
                    </a:p>
                  </a:txBody>
                  <a:tcPr/>
                </a:tc>
              </a:tr>
              <a:tr h="36376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Power Supply</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Hard Disk</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Optical Drive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b="1" dirty="0" smtClean="0">
                          <a:latin typeface="Calibri" panose="020F0502020204030204" pitchFamily="34" charset="0"/>
                        </a:rPr>
                        <a:t>BIOS</a:t>
                      </a:r>
                    </a:p>
                  </a:txBody>
                  <a:tcPr/>
                </a:tc>
              </a:tr>
            </a:tbl>
          </a:graphicData>
        </a:graphic>
      </p:graphicFrame>
      <p:pic>
        <p:nvPicPr>
          <p:cNvPr id="9" name="Picture 8" descr="board.png"/>
          <p:cNvPicPr>
            <a:picLocks noChangeAspect="1"/>
          </p:cNvPicPr>
          <p:nvPr/>
        </p:nvPicPr>
        <p:blipFill>
          <a:blip r:embed="rId3" cstate="print"/>
          <a:stretch>
            <a:fillRect/>
          </a:stretch>
        </p:blipFill>
        <p:spPr>
          <a:xfrm>
            <a:off x="3352800" y="4238625"/>
            <a:ext cx="3688566" cy="2314575"/>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500104614"/>
              </p:ext>
            </p:extLst>
          </p:nvPr>
        </p:nvGraphicFramePr>
        <p:xfrm>
          <a:off x="7141643" y="1143000"/>
          <a:ext cx="1697557" cy="5455920"/>
        </p:xfrm>
        <a:graphic>
          <a:graphicData uri="http://schemas.openxmlformats.org/drawingml/2006/table">
            <a:tbl>
              <a:tblPr firstRow="1" firstCol="1" lastRow="1" lastCol="1" bandRow="1" bandCol="1">
                <a:effectLst>
                  <a:outerShdw blurRad="50800" dist="38100" dir="2700000" algn="tl" rotWithShape="0">
                    <a:prstClr val="black">
                      <a:alpha val="40000"/>
                    </a:prstClr>
                  </a:outerShdw>
                </a:effectLst>
                <a:tableStyleId>{2D5ABB26-0587-4C30-8999-92F81FD0307C}</a:tableStyleId>
              </a:tblPr>
              <a:tblGrid>
                <a:gridCol w="1697557"/>
              </a:tblGrid>
              <a:tr h="381000">
                <a:tc>
                  <a:txBody>
                    <a:bodyPr/>
                    <a:lstStyle/>
                    <a:p>
                      <a:pPr>
                        <a:spcAft>
                          <a:spcPts val="0"/>
                        </a:spcAft>
                      </a:pPr>
                      <a:endParaRPr lang="en-GB" sz="1400" dirty="0">
                        <a:effectLst/>
                        <a:latin typeface="Arial" pitchFamily="34" charset="0"/>
                        <a:ea typeface="Times New Roman"/>
                        <a:cs typeface="Arial" pitchFamily="34"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pattFill prst="ltUpDiag">
                      <a:fgClr>
                        <a:schemeClr val="tx1"/>
                      </a:fgClr>
                      <a:bgClr>
                        <a:schemeClr val="accent3">
                          <a:lumMod val="50000"/>
                        </a:schemeClr>
                      </a:bgClr>
                    </a:pattFill>
                  </a:tcPr>
                </a:tc>
              </a:tr>
              <a:tr h="4012107">
                <a:tc>
                  <a:txBody>
                    <a:bodyPr/>
                    <a:lstStyle/>
                    <a:p>
                      <a:pPr marL="177800" indent="-177800" algn="l">
                        <a:spcAft>
                          <a:spcPts val="600"/>
                        </a:spcAft>
                        <a:buFontTx/>
                        <a:buBlip>
                          <a:blip r:embed="rId4"/>
                        </a:buBlip>
                      </a:pPr>
                      <a:r>
                        <a:rPr lang="en-GB" sz="1400" baseline="0" dirty="0" smtClean="0">
                          <a:solidFill>
                            <a:srgbClr val="FF0000"/>
                          </a:solidFill>
                          <a:effectLst/>
                          <a:latin typeface="Arial" pitchFamily="34" charset="0"/>
                          <a:ea typeface="Times New Roman"/>
                          <a:cs typeface="Arial" pitchFamily="34" charset="0"/>
                        </a:rPr>
                        <a:t>What is in the box in front of you</a:t>
                      </a:r>
                    </a:p>
                    <a:p>
                      <a:pPr marL="177800" indent="-177800" algn="l">
                        <a:spcAft>
                          <a:spcPts val="600"/>
                        </a:spcAft>
                        <a:buFontTx/>
                        <a:buBlip>
                          <a:blip r:embed="rId4"/>
                        </a:buBlip>
                      </a:pPr>
                      <a:r>
                        <a:rPr lang="en-GB" sz="1400" baseline="0" dirty="0" smtClean="0">
                          <a:solidFill>
                            <a:schemeClr val="tx1"/>
                          </a:solidFill>
                          <a:effectLst/>
                          <a:latin typeface="Arial" pitchFamily="34" charset="0"/>
                          <a:ea typeface="Times New Roman"/>
                          <a:cs typeface="Arial" pitchFamily="34" charset="0"/>
                        </a:rPr>
                        <a:t>Why some computers are slower than others</a:t>
                      </a:r>
                    </a:p>
                    <a:p>
                      <a:pPr marL="177800" indent="-177800" algn="l">
                        <a:spcAft>
                          <a:spcPts val="600"/>
                        </a:spcAft>
                        <a:buFontTx/>
                        <a:buBlip>
                          <a:blip r:embed="rId4"/>
                        </a:buBlip>
                      </a:pPr>
                      <a:r>
                        <a:rPr lang="en-GB" sz="1400" baseline="0" dirty="0" smtClean="0">
                          <a:solidFill>
                            <a:srgbClr val="FF0000"/>
                          </a:solidFill>
                          <a:effectLst/>
                          <a:latin typeface="Arial" pitchFamily="34" charset="0"/>
                          <a:ea typeface="Times New Roman"/>
                          <a:cs typeface="Arial" pitchFamily="34" charset="0"/>
                        </a:rPr>
                        <a:t>Why a tablet has a different look and feel to a laptop.</a:t>
                      </a:r>
                    </a:p>
                    <a:p>
                      <a:pPr marL="177800" indent="-177800" algn="l">
                        <a:spcAft>
                          <a:spcPts val="600"/>
                        </a:spcAft>
                        <a:buFontTx/>
                        <a:buBlip>
                          <a:blip r:embed="rId4"/>
                        </a:buBlip>
                      </a:pPr>
                      <a:r>
                        <a:rPr lang="en-GB" sz="1400" baseline="0" dirty="0" smtClean="0">
                          <a:solidFill>
                            <a:schemeClr val="tx1"/>
                          </a:solidFill>
                          <a:effectLst/>
                          <a:latin typeface="Arial" pitchFamily="34" charset="0"/>
                          <a:ea typeface="Times New Roman"/>
                          <a:cs typeface="Arial" pitchFamily="34" charset="0"/>
                        </a:rPr>
                        <a:t>The USB memory stick you, how does the computer know it is there.</a:t>
                      </a:r>
                    </a:p>
                    <a:p>
                      <a:pPr marL="177800" indent="-177800" algn="l">
                        <a:spcAft>
                          <a:spcPts val="600"/>
                        </a:spcAft>
                        <a:buFontTx/>
                        <a:buBlip>
                          <a:blip r:embed="rId4"/>
                        </a:buBlip>
                      </a:pPr>
                      <a:r>
                        <a:rPr lang="en-GB" sz="1400" baseline="0" dirty="0" smtClean="0">
                          <a:solidFill>
                            <a:srgbClr val="FF0000"/>
                          </a:solidFill>
                          <a:effectLst/>
                          <a:latin typeface="Arial" pitchFamily="34" charset="0"/>
                          <a:ea typeface="Times New Roman"/>
                          <a:cs typeface="Arial" pitchFamily="34" charset="0"/>
                        </a:rPr>
                        <a:t>What will be different in terms of hardware in ten years</a:t>
                      </a:r>
                      <a:r>
                        <a:rPr lang="en-GB" sz="1400" baseline="0" dirty="0" smtClean="0">
                          <a:solidFill>
                            <a:srgbClr val="FF0000"/>
                          </a:solidFill>
                          <a:effectLst/>
                          <a:latin typeface="Arial" pitchFamily="34" charset="0"/>
                          <a:ea typeface="Times New Roman"/>
                          <a:cs typeface="Arial" pitchFamily="34" charset="0"/>
                        </a:rPr>
                        <a:t>.</a:t>
                      </a:r>
                    </a:p>
                    <a:p>
                      <a:pPr marL="177800" indent="-177800" algn="l">
                        <a:spcAft>
                          <a:spcPts val="600"/>
                        </a:spcAft>
                        <a:buFontTx/>
                        <a:buBlip>
                          <a:blip r:embed="rId4"/>
                        </a:buBlip>
                      </a:pPr>
                      <a:r>
                        <a:rPr lang="en-US" sz="1400" baseline="0" dirty="0" smtClean="0">
                          <a:solidFill>
                            <a:schemeClr val="tx1"/>
                          </a:solidFill>
                          <a:effectLst/>
                          <a:latin typeface="Arial" pitchFamily="34" charset="0"/>
                          <a:ea typeface="Times New Roman"/>
                          <a:cs typeface="Arial" pitchFamily="34" charset="0"/>
                        </a:rPr>
                        <a:t>Will a tablet replace a Laptop</a:t>
                      </a:r>
                      <a:endParaRPr lang="en-GB" sz="1400" baseline="0" dirty="0" smtClean="0">
                        <a:solidFill>
                          <a:schemeClr val="tx1"/>
                        </a:solidFill>
                        <a:effectLst/>
                        <a:latin typeface="Arial" pitchFamily="34" charset="0"/>
                        <a:ea typeface="Times New Roman"/>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40000"/>
                        <a:lumOff val="60000"/>
                      </a:schemeClr>
                    </a:solidFill>
                  </a:tcPr>
                </a:tc>
              </a:tr>
            </a:tbl>
          </a:graphicData>
        </a:graphic>
      </p:graphicFrame>
      <p:pic>
        <p:nvPicPr>
          <p:cNvPr id="11" name="Picture 4" descr="Think About"/>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7182312" y="1215008"/>
            <a:ext cx="1549188" cy="33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987786"/>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44624"/>
            <a:ext cx="7416824" cy="625434"/>
          </a:xfrm>
        </p:spPr>
        <p:txBody>
          <a:bodyPr>
            <a:noAutofit/>
          </a:bodyPr>
          <a:lstStyle/>
          <a:p>
            <a:r>
              <a:rPr lang="en-GB" dirty="0"/>
              <a:t>1.2 – Main </a:t>
            </a:r>
            <a:r>
              <a:rPr lang="en-GB" dirty="0" smtClean="0"/>
              <a:t>Components - CPU </a:t>
            </a:r>
            <a:endParaRPr lang="en-GB" b="1" dirty="0" smtClean="0"/>
          </a:p>
        </p:txBody>
      </p:sp>
      <p:sp>
        <p:nvSpPr>
          <p:cNvPr id="8" name="Rectangle 7"/>
          <p:cNvSpPr/>
          <p:nvPr/>
        </p:nvSpPr>
        <p:spPr>
          <a:xfrm>
            <a:off x="323850" y="1143000"/>
            <a:ext cx="6305550" cy="5355312"/>
          </a:xfrm>
          <a:prstGeom prst="rect">
            <a:avLst/>
          </a:prstGeom>
        </p:spPr>
        <p:txBody>
          <a:bodyPr wrap="square">
            <a:spAutoFit/>
          </a:bodyPr>
          <a:lstStyle/>
          <a:p>
            <a:pPr marL="342900" indent="-342900">
              <a:buClr>
                <a:srgbClr val="00B050"/>
              </a:buClr>
              <a:buFont typeface="Wingdings 3" panose="05040102010807070707" pitchFamily="18" charset="2"/>
              <a:buChar char=""/>
            </a:pPr>
            <a:r>
              <a:rPr lang="en-GB" sz="1900" b="1" dirty="0" smtClean="0">
                <a:solidFill>
                  <a:srgbClr val="FF0000"/>
                </a:solidFill>
                <a:latin typeface="Calibri" panose="020F0502020204030204" pitchFamily="34" charset="0"/>
              </a:rPr>
              <a:t>CPU</a:t>
            </a:r>
            <a:r>
              <a:rPr lang="en-GB" sz="1900" b="1" dirty="0" smtClean="0">
                <a:latin typeface="Calibri" panose="020F0502020204030204" pitchFamily="34" charset="0"/>
              </a:rPr>
              <a:t> </a:t>
            </a:r>
            <a:r>
              <a:rPr lang="en-GB" sz="1900" b="1" dirty="0">
                <a:latin typeface="Calibri" panose="020F0502020204030204" pitchFamily="34" charset="0"/>
              </a:rPr>
              <a:t>– </a:t>
            </a:r>
            <a:r>
              <a:rPr lang="en-GB" sz="1900" dirty="0" smtClean="0">
                <a:latin typeface="Calibri" panose="020F0502020204030204" pitchFamily="34" charset="0"/>
              </a:rPr>
              <a:t>This is the brain of the computer whereas the motherboard is the heart. This does all the thinking (Processing) and takes information from the inputs (Keyboards, mouse, scanner etc.), processes the information (thinks about the commands given and reproduces them into binary instructional codes) and then outputs the processing to the output devices (screen, printer, GPU)</a:t>
            </a:r>
          </a:p>
          <a:p>
            <a:pPr marL="342900" indent="-342900">
              <a:buClr>
                <a:srgbClr val="00B050"/>
              </a:buClr>
              <a:buFont typeface="Wingdings 3" panose="05040102010807070707" pitchFamily="18" charset="2"/>
              <a:buChar char=""/>
            </a:pPr>
            <a:r>
              <a:rPr lang="en-GB" sz="1900" dirty="0" smtClean="0">
                <a:latin typeface="Calibri" panose="020F0502020204030204" pitchFamily="34" charset="0"/>
              </a:rPr>
              <a:t>The rule is: The faster the CPU, the faster the machine can process instructions. This is why it is the most expensive component within the computer and the most important.</a:t>
            </a:r>
          </a:p>
          <a:p>
            <a:pPr marL="342900" indent="-342900">
              <a:buClr>
                <a:srgbClr val="00B050"/>
              </a:buClr>
              <a:buFont typeface="Wingdings 3" panose="05040102010807070707" pitchFamily="18" charset="2"/>
              <a:buChar char=""/>
            </a:pPr>
            <a:r>
              <a:rPr lang="en-GB" sz="1900" dirty="0" smtClean="0">
                <a:latin typeface="Calibri" panose="020F0502020204030204" pitchFamily="34" charset="0"/>
              </a:rPr>
              <a:t>There are different kinds, Intel with its Core and Xeon range, Celeron and AMD are the 3 main manufacturers.</a:t>
            </a:r>
          </a:p>
          <a:p>
            <a:pPr marL="342900" indent="-342900">
              <a:buClr>
                <a:srgbClr val="00B050"/>
              </a:buClr>
              <a:buFont typeface="Wingdings 3" panose="05040102010807070707" pitchFamily="18" charset="2"/>
              <a:buChar char=""/>
            </a:pPr>
            <a:r>
              <a:rPr lang="en-GB" sz="1900" dirty="0" smtClean="0">
                <a:latin typeface="Calibri" panose="020F0502020204030204" pitchFamily="34" charset="0"/>
              </a:rPr>
              <a:t>All computers, mainframes, tablets and phones have one of these at the heart of the machine.</a:t>
            </a:r>
          </a:p>
          <a:p>
            <a:pPr>
              <a:buClr>
                <a:srgbClr val="00B050"/>
              </a:buClr>
            </a:pPr>
            <a:r>
              <a:rPr lang="en-GB" sz="1900" b="1" dirty="0" smtClean="0">
                <a:solidFill>
                  <a:srgbClr val="FF0000"/>
                </a:solidFill>
                <a:latin typeface="Calibri" panose="020F0502020204030204" pitchFamily="34" charset="0"/>
              </a:rPr>
              <a:t>Task</a:t>
            </a:r>
            <a:r>
              <a:rPr lang="en-GB" sz="1900" dirty="0" smtClean="0">
                <a:solidFill>
                  <a:srgbClr val="FF0000"/>
                </a:solidFill>
                <a:latin typeface="Calibri" panose="020F0502020204030204" pitchFamily="34" charset="0"/>
              </a:rPr>
              <a:t> </a:t>
            </a:r>
            <a:r>
              <a:rPr lang="en-GB" sz="1900" b="1" dirty="0" smtClean="0">
                <a:solidFill>
                  <a:srgbClr val="FF0000"/>
                </a:solidFill>
                <a:latin typeface="Calibri" panose="020F0502020204030204" pitchFamily="34" charset="0"/>
              </a:rPr>
              <a:t>1 </a:t>
            </a:r>
            <a:r>
              <a:rPr lang="en-GB" sz="1900" dirty="0" smtClean="0">
                <a:solidFill>
                  <a:srgbClr val="FF0000"/>
                </a:solidFill>
                <a:latin typeface="Calibri" panose="020F0502020204030204" pitchFamily="34" charset="0"/>
              </a:rPr>
              <a:t>– In </a:t>
            </a:r>
            <a:r>
              <a:rPr lang="en-GB" sz="1900" b="1" dirty="0" smtClean="0">
                <a:solidFill>
                  <a:srgbClr val="FF0000"/>
                </a:solidFill>
                <a:latin typeface="Calibri" panose="020F0502020204030204" pitchFamily="34" charset="0"/>
              </a:rPr>
              <a:t>2</a:t>
            </a:r>
            <a:r>
              <a:rPr lang="en-GB" sz="1900" dirty="0" smtClean="0">
                <a:solidFill>
                  <a:srgbClr val="FF0000"/>
                </a:solidFill>
                <a:latin typeface="Calibri" panose="020F0502020204030204" pitchFamily="34" charset="0"/>
              </a:rPr>
              <a:t> minutes, find out and show the teacher what CPU the machine in front of you is using right now and tell the teacher whether you think it is a good version or not.</a:t>
            </a:r>
            <a:endParaRPr lang="en-GB" sz="1900" dirty="0">
              <a:solidFill>
                <a:srgbClr val="FF0000"/>
              </a:solidFill>
              <a:latin typeface="Calibri" panose="020F0502020204030204" pitchFamily="34" charset="0"/>
            </a:endParaRPr>
          </a:p>
        </p:txBody>
      </p:sp>
      <p:pic>
        <p:nvPicPr>
          <p:cNvPr id="9" name="Picture 8" descr="cpu 1.jpg"/>
          <p:cNvPicPr>
            <a:picLocks noChangeAspect="1"/>
          </p:cNvPicPr>
          <p:nvPr/>
        </p:nvPicPr>
        <p:blipFill>
          <a:blip r:embed="rId3" cstate="print"/>
          <a:stretch>
            <a:fillRect/>
          </a:stretch>
        </p:blipFill>
        <p:spPr>
          <a:xfrm>
            <a:off x="6858000" y="2895600"/>
            <a:ext cx="1828800" cy="1828800"/>
          </a:xfrm>
          <a:prstGeom prst="rect">
            <a:avLst/>
          </a:prstGeom>
          <a:ln>
            <a:noFill/>
          </a:ln>
          <a:effectLst>
            <a:outerShdw blurRad="292100" dist="139700" dir="2700000" algn="tl" rotWithShape="0">
              <a:srgbClr val="333333">
                <a:alpha val="65000"/>
              </a:srgbClr>
            </a:outerShdw>
          </a:effectLst>
        </p:spPr>
      </p:pic>
      <p:pic>
        <p:nvPicPr>
          <p:cNvPr id="10" name="Picture 9" descr="cpu 2.jpg"/>
          <p:cNvPicPr>
            <a:picLocks noChangeAspect="1"/>
          </p:cNvPicPr>
          <p:nvPr/>
        </p:nvPicPr>
        <p:blipFill>
          <a:blip r:embed="rId4" cstate="print"/>
          <a:stretch>
            <a:fillRect/>
          </a:stretch>
        </p:blipFill>
        <p:spPr>
          <a:xfrm>
            <a:off x="6712864" y="1219200"/>
            <a:ext cx="2055866" cy="1371600"/>
          </a:xfrm>
          <a:prstGeom prst="rect">
            <a:avLst/>
          </a:prstGeom>
          <a:ln>
            <a:noFill/>
          </a:ln>
          <a:effectLst>
            <a:outerShdw blurRad="292100" dist="139700" dir="2700000" algn="tl" rotWithShape="0">
              <a:srgbClr val="333333">
                <a:alpha val="65000"/>
              </a:srgbClr>
            </a:outerShdw>
          </a:effectLst>
        </p:spPr>
      </p:pic>
      <p:pic>
        <p:nvPicPr>
          <p:cNvPr id="11" name="Picture 10" descr="cpu 3.png"/>
          <p:cNvPicPr>
            <a:picLocks noChangeAspect="1"/>
          </p:cNvPicPr>
          <p:nvPr/>
        </p:nvPicPr>
        <p:blipFill>
          <a:blip r:embed="rId5" cstate="print"/>
          <a:stretch>
            <a:fillRect/>
          </a:stretch>
        </p:blipFill>
        <p:spPr>
          <a:xfrm>
            <a:off x="6740912" y="5105400"/>
            <a:ext cx="2022088" cy="13371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9608213"/>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45&quot;&gt;&lt;object type=&quot;3&quot; unique_id=&quot;10046&quot;&gt;&lt;property id=&quot;20148&quot; value=&quot;5&quot;/&gt;&lt;property id=&quot;20300&quot; value=&quot;Slide 1 - &amp;quot;Welcome&amp;quot;&quot;/&gt;&lt;property id=&quot;20307&quot; value=&quot;256&quot;/&gt;&lt;/object&gt;&lt;object type=&quot;3&quot; unique_id=&quot;10047&quot;&gt;&lt;property id=&quot;20148&quot; value=&quot;5&quot;/&gt;&lt;property id=&quot;20300&quot; value=&quot;Slide 2 - &amp;quot;Assignment Scenario&amp;quot;&quot;/&gt;&lt;property id=&quot;20307&quot; value=&quot;258&quot;/&gt;&lt;/object&gt;&lt;object type=&quot;3&quot; unique_id=&quot;10048&quot;&gt;&lt;property id=&quot;20148&quot; value=&quot;5&quot;/&gt;&lt;property id=&quot;20300&quot; value=&quot;Slide 3 - &amp;quot;Excel Sales Scenario&amp;quot;&quot;/&gt;&lt;property id=&quot;20307&quot; value=&quot;286&quot;/&gt;&lt;/object&gt;&lt;object type=&quot;3&quot; unique_id=&quot;10049&quot;&gt;&lt;property id=&quot;20148&quot; value=&quot;5&quot;/&gt;&lt;property id=&quot;20300&quot; value=&quot;Slide 4 - &amp;quot;Task 1 – Excel Sales Spreadsheet&amp;quot;&quot;/&gt;&lt;property id=&quot;20307&quot; value=&quot;287&quot;/&gt;&lt;/object&gt;&lt;object type=&quot;3&quot; unique_id=&quot;10050&quot;&gt;&lt;property id=&quot;20148&quot; value=&quot;5&quot;/&gt;&lt;property id=&quot;20300&quot; value=&quot;Slide 5 - &amp;quot;Task 2 – Excel Sales Spreadsheet&amp;quot;&quot;/&gt;&lt;property id=&quot;20307&quot; value=&quot;288&quot;/&gt;&lt;/object&gt;&lt;object type=&quot;3&quot; unique_id=&quot;10051&quot;&gt;&lt;property id=&quot;20148&quot; value=&quot;5&quot;/&gt;&lt;property id=&quot;20300&quot; value=&quot;Slide 6 - &amp;quot;Task 3 – Excel Sales Spreadsheet&amp;quot;&quot;/&gt;&lt;property id=&quot;20307&quot; value=&quot;289&quot;/&gt;&lt;/object&gt;&lt;object type=&quot;3&quot; unique_id=&quot;10052&quot;&gt;&lt;property id=&quot;20148&quot; value=&quot;5&quot;/&gt;&lt;property id=&quot;20300&quot; value=&quot;Slide 7 - &amp;quot;Task 4 – Excel Sales Spreadsheet&amp;quot;&quot;/&gt;&lt;property id=&quot;20307&quot; value=&quot;290&quot;/&gt;&lt;/object&gt;&lt;object type=&quot;3&quot; unique_id=&quot;10053&quot;&gt;&lt;property id=&quot;20148&quot; value=&quot;5&quot;/&gt;&lt;property id=&quot;20300&quot; value=&quot;Slide 8 - &amp;quot;Task 5 – Excel Sales Spreadsheet&amp;quot;&quot;/&gt;&lt;property id=&quot;20307&quot; value=&quot;291&quot;/&gt;&lt;/object&gt;&lt;object type=&quot;3&quot; unique_id=&quot;10054&quot;&gt;&lt;property id=&quot;20148&quot; value=&quot;5&quot;/&gt;&lt;property id=&quot;20300&quot; value=&quot;Slide 9 - &amp;quot;Task 6 – Excel Sales Spreadsheet&amp;quot;&quot;/&gt;&lt;property id=&quot;20307&quot; value=&quot;292&quot;/&gt;&lt;/object&gt;&lt;object type=&quot;3&quot; unique_id=&quot;10055&quot;&gt;&lt;property id=&quot;20148&quot; value=&quot;5&quot;/&gt;&lt;property id=&quot;20300&quot; value=&quot;Slide 10 - &amp;quot;Task 7 – Excel Sales Spreadsheet&amp;quot;&quot;/&gt;&lt;property id=&quot;20307&quot; value=&quot;294&quot;/&gt;&lt;/object&gt;&lt;object type=&quot;3&quot; unique_id=&quot;10056&quot;&gt;&lt;property id=&quot;20148&quot; value=&quot;5&quot;/&gt;&lt;property id=&quot;20300&quot; value=&quot;Slide 11 - &amp;quot;Task 8 – Excel Sales Spreadsheet&amp;quot;&quot;/&gt;&lt;property id=&quot;20307&quot; value=&quot;295&quot;/&gt;&lt;/object&gt;&lt;object type=&quot;3&quot; unique_id=&quot;10057&quot;&gt;&lt;property id=&quot;20148&quot; value=&quot;5&quot;/&gt;&lt;property id=&quot;20300&quot; value=&quot;Slide 12 - &amp;quot;Excel Tutorials – Click to View&amp;quot;&quot;/&gt;&lt;property id=&quot;20307&quot; value=&quot;332&quot;/&gt;&lt;/object&gt;&lt;object type=&quot;3&quot; unique_id=&quot;10058&quot;&gt;&lt;property id=&quot;20148&quot; value=&quot;5&quot;/&gt;&lt;property id=&quot;20300&quot; value=&quot;Slide 13 - &amp;quot;Excel Sales – Assessment (St/Ex/Ad)&amp;quot;&quot;/&gt;&lt;property id=&quot;20307&quot; value=&quot;297&quot;/&gt;&lt;/object&gt;&lt;object type=&quot;3&quot; unique_id=&quot;10059&quot;&gt;&lt;property id=&quot;20148&quot; value=&quot;5&quot;/&gt;&lt;property id=&quot;20300&quot; value=&quot;Slide 14 - &amp;quot;Excel Bookings Scenario&amp;quot;&quot;/&gt;&lt;property id=&quot;20307&quot; value=&quot;299&quot;/&gt;&lt;/object&gt;&lt;object type=&quot;3&quot; unique_id=&quot;10060&quot;&gt;&lt;property id=&quot;20148&quot; value=&quot;5&quot;/&gt;&lt;property id=&quot;20300&quot; value=&quot;Slide 15 - &amp;quot;Task 1 – Excel Bookings Spreadsheet&amp;quot;&quot;/&gt;&lt;property id=&quot;20307&quot; value=&quot;300&quot;/&gt;&lt;/object&gt;&lt;object type=&quot;3&quot; unique_id=&quot;10061&quot;&gt;&lt;property id=&quot;20148&quot; value=&quot;5&quot;/&gt;&lt;property id=&quot;20300&quot; value=&quot;Slide 16 - &amp;quot;Task 2 – Excel Bookings Spreadsheet&amp;quot;&quot;/&gt;&lt;property id=&quot;20307&quot; value=&quot;301&quot;/&gt;&lt;/object&gt;&lt;object type=&quot;3&quot; unique_id=&quot;10062&quot;&gt;&lt;property id=&quot;20148&quot; value=&quot;5&quot;/&gt;&lt;property id=&quot;20300&quot; value=&quot;Slide 17 - &amp;quot;Task 3 – Excel Bookings Spreadsheet&amp;quot;&quot;/&gt;&lt;property id=&quot;20307&quot; value=&quot;302&quot;/&gt;&lt;/object&gt;&lt;object type=&quot;3&quot; unique_id=&quot;10063&quot;&gt;&lt;property id=&quot;20148&quot; value=&quot;5&quot;/&gt;&lt;property id=&quot;20300&quot; value=&quot;Slide 18 - &amp;quot;Task 4 – Excel Bookings Spreadsheet&amp;quot;&quot;/&gt;&lt;property id=&quot;20307&quot; value=&quot;309&quot;/&gt;&lt;/object&gt;&lt;object type=&quot;3&quot; unique_id=&quot;10064&quot;&gt;&lt;property id=&quot;20148&quot; value=&quot;5&quot;/&gt;&lt;property id=&quot;20300&quot; value=&quot;Slide 19 - &amp;quot;Task 5 – Excel Bookings Spreadsheet&amp;quot;&quot;/&gt;&lt;property id=&quot;20307&quot; value=&quot;304&quot;/&gt;&lt;/object&gt;&lt;object type=&quot;3&quot; unique_id=&quot;10065&quot;&gt;&lt;property id=&quot;20148&quot; value=&quot;5&quot;/&gt;&lt;property id=&quot;20300&quot; value=&quot;Slide 20 - &amp;quot;Task 6 – Excel Bookings Spreadsheet&amp;quot;&quot;/&gt;&lt;property id=&quot;20307&quot; value=&quot;305&quot;/&gt;&lt;/object&gt;&lt;object type=&quot;3&quot; unique_id=&quot;10066&quot;&gt;&lt;property id=&quot;20148&quot; value=&quot;5&quot;/&gt;&lt;property id=&quot;20300&quot; value=&quot;Slide 21 - &amp;quot;Task 7 – Excel Bookings Spreadsheet&amp;quot;&quot;/&gt;&lt;property id=&quot;20307&quot; value=&quot;306&quot;/&gt;&lt;/object&gt;&lt;object type=&quot;3&quot; unique_id=&quot;10067&quot;&gt;&lt;property id=&quot;20148&quot; value=&quot;5&quot;/&gt;&lt;property id=&quot;20300&quot; value=&quot;Slide 22 - &amp;quot;Task 8 – Excel Bookings Spreadsheet&amp;quot;&quot;/&gt;&lt;property id=&quot;20307&quot; value=&quot;307&quot;/&gt;&lt;/object&gt;&lt;object type=&quot;3&quot; unique_id=&quot;10068&quot;&gt;&lt;property id=&quot;20148&quot; value=&quot;5&quot;/&gt;&lt;property id=&quot;20300&quot; value=&quot;Slide 23 - &amp;quot;Excel Tutorials – Click to View&amp;quot;&quot;/&gt;&lt;property id=&quot;20307&quot; value=&quot;334&quot;/&gt;&lt;/object&gt;&lt;object type=&quot;3&quot; unique_id=&quot;10069&quot;&gt;&lt;property id=&quot;20148&quot; value=&quot;5&quot;/&gt;&lt;property id=&quot;20300&quot; value=&quot;Slide 24 - &amp;quot;Excel Bookings – Assessment (St/Ex/Ad)&amp;quot;&quot;/&gt;&lt;property id=&quot;20307&quot; value=&quot;308&quot;/&gt;&lt;/object&gt;&lt;object type=&quot;3&quot; unique_id=&quot;10070&quot;&gt;&lt;property id=&quot;20148&quot; value=&quot;5&quot;/&gt;&lt;property id=&quot;20300&quot; value=&quot;Slide 25 - &amp;quot;Graphics Scenario&amp;quot;&quot;/&gt;&lt;property id=&quot;20307&quot; value=&quot;310&quot;/&gt;&lt;/object&gt;&lt;object type=&quot;3&quot; unique_id=&quot;10071&quot;&gt;&lt;property id=&quot;20148&quot; value=&quot;5&quot;/&gt;&lt;property id=&quot;20300&quot; value=&quot;Slide 26 - &amp;quot;Task 1 – Bitmap Montage&amp;quot;&quot;/&gt;&lt;property id=&quot;20307&quot; value=&quot;311&quot;/&gt;&lt;/object&gt;&lt;object type=&quot;3&quot; unique_id=&quot;10072&quot;&gt;&lt;property id=&quot;20148&quot; value=&quot;5&quot;/&gt;&lt;property id=&quot;20300&quot; value=&quot;Slide 27 - &amp;quot;Task 2 – Bitmap Montage&amp;quot;&quot;/&gt;&lt;property id=&quot;20307&quot; value=&quot;312&quot;/&gt;&lt;/object&gt;&lt;object type=&quot;3&quot; unique_id=&quot;10073&quot;&gt;&lt;property id=&quot;20148&quot; value=&quot;5&quot;/&gt;&lt;property id=&quot;20300&quot; value=&quot;Slide 28 - &amp;quot;Task 3 – Bitmap Montage&amp;quot;&quot;/&gt;&lt;property id=&quot;20307&quot; value=&quot;313&quot;/&gt;&lt;/object&gt;&lt;object type=&quot;3&quot; unique_id=&quot;10074&quot;&gt;&lt;property id=&quot;20148&quot; value=&quot;5&quot;/&gt;&lt;property id=&quot;20300&quot; value=&quot;Slide 29 - &amp;quot;Task 4 – Bitmap Montage&amp;quot;&quot;/&gt;&lt;property id=&quot;20307&quot; value=&quot;314&quot;/&gt;&lt;/object&gt;&lt;object type=&quot;3&quot; unique_id=&quot;10075&quot;&gt;&lt;property id=&quot;20148&quot; value=&quot;5&quot;/&gt;&lt;property id=&quot;20300&quot; value=&quot;Slide 30 - &amp;quot;Task 5 – Vector Map&amp;quot;&quot;/&gt;&lt;property id=&quot;20307&quot; value=&quot;315&quot;/&gt;&lt;/object&gt;&lt;object type=&quot;3&quot; unique_id=&quot;10076&quot;&gt;&lt;property id=&quot;20148&quot; value=&quot;5&quot;/&gt;&lt;property id=&quot;20300&quot; value=&quot;Slide 31 - &amp;quot;Task 6 – Vector Map&amp;quot;&quot;/&gt;&lt;property id=&quot;20307&quot; value=&quot;316&quot;/&gt;&lt;/object&gt;&lt;object type=&quot;3&quot; unique_id=&quot;10077&quot;&gt;&lt;property id=&quot;20148&quot; value=&quot;5&quot;/&gt;&lt;property id=&quot;20300&quot; value=&quot;Slide 32 - &amp;quot;Task 7 – Vector Map&amp;quot;&quot;/&gt;&lt;property id=&quot;20307&quot; value=&quot;317&quot;/&gt;&lt;/object&gt;&lt;object type=&quot;3&quot; unique_id=&quot;10078&quot;&gt;&lt;property id=&quot;20148&quot; value=&quot;5&quot;/&gt;&lt;property id=&quot;20300&quot; value=&quot;Slide 33 - &amp;quot;Task 8 – Graphics&amp;quot;&quot;/&gt;&lt;property id=&quot;20307&quot; value=&quot;318&quot;/&gt;&lt;/object&gt;&lt;object type=&quot;3&quot; unique_id=&quot;10079&quot;&gt;&lt;property id=&quot;20148&quot; value=&quot;5&quot;/&gt;&lt;property id=&quot;20300&quot; value=&quot;Slide 34 - &amp;quot;Task 9 – Graphics&amp;quot;&quot;/&gt;&lt;property id=&quot;20307&quot; value=&quot;321&quot;/&gt;&lt;/object&gt;&lt;object type=&quot;3&quot; unique_id=&quot;10080&quot;&gt;&lt;property id=&quot;20148&quot; value=&quot;5&quot;/&gt;&lt;property id=&quot;20300&quot; value=&quot;Slide 35 - &amp;quot;Graphics – Assessment (St/Ex/Ad)&amp;quot;&quot;/&gt;&lt;property id=&quot;20307&quot; value=&quot;319&quot;/&gt;&lt;/object&gt;&lt;object type=&quot;3&quot; unique_id=&quot;10081&quot;&gt;&lt;property id=&quot;20148&quot; value=&quot;5&quot;/&gt;&lt;property id=&quot;20300&quot; value=&quot;Slide 36 - &amp;quot;E-Safety Scenario&amp;quot;&quot;/&gt;&lt;property id=&quot;20307&quot; value=&quot;322&quot;/&gt;&lt;/object&gt;&lt;object type=&quot;3&quot; unique_id=&quot;10082&quot;&gt;&lt;property id=&quot;20148&quot; value=&quot;5&quot;/&gt;&lt;property id=&quot;20300&quot; value=&quot;Slide 37 - &amp;quot;Task 1 – E-Safety&amp;quot;&quot;/&gt;&lt;property id=&quot;20307&quot; value=&quot;323&quot;/&gt;&lt;/object&gt;&lt;object type=&quot;3&quot; unique_id=&quot;10083&quot;&gt;&lt;property id=&quot;20148&quot; value=&quot;5&quot;/&gt;&lt;property id=&quot;20300&quot; value=&quot;Slide 38 - &amp;quot;Task 2 – E-Safety&amp;quot;&quot;/&gt;&lt;property id=&quot;20307&quot; value=&quot;324&quot;/&gt;&lt;/object&gt;&lt;object type=&quot;3&quot; unique_id=&quot;10084&quot;&gt;&lt;property id=&quot;20148&quot; value=&quot;5&quot;/&gt;&lt;property id=&quot;20300&quot; value=&quot;Slide 39 - &amp;quot;Task 3 – E-Safety&amp;quot;&quot;/&gt;&lt;property id=&quot;20307&quot; value=&quot;325&quot;/&gt;&lt;/object&gt;&lt;object type=&quot;3&quot; unique_id=&quot;10085&quot;&gt;&lt;property id=&quot;20148&quot; value=&quot;5&quot;/&gt;&lt;property id=&quot;20300&quot; value=&quot;Slide 40 - &amp;quot;Task 4 – E-Safety&amp;quot;&quot;/&gt;&lt;property id=&quot;20307&quot; value=&quot;326&quot;/&gt;&lt;/object&gt;&lt;object type=&quot;3&quot; unique_id=&quot;10086&quot;&gt;&lt;property id=&quot;20148&quot; value=&quot;5&quot;/&gt;&lt;property id=&quot;20300&quot; value=&quot;Slide 41 - &amp;quot;Task 5 – E-Safety&amp;quot;&quot;/&gt;&lt;property id=&quot;20307&quot; value=&quot;327&quot;/&gt;&lt;/object&gt;&lt;object type=&quot;3&quot; unique_id=&quot;10087&quot;&gt;&lt;property id=&quot;20148&quot; value=&quot;5&quot;/&gt;&lt;property id=&quot;20300&quot; value=&quot;Slide 42 - &amp;quot;Task 6 – E-Safety&amp;quot;&quot;/&gt;&lt;property id=&quot;20307&quot; value=&quot;328&quot;/&gt;&lt;/object&gt;&lt;object type=&quot;3&quot; unique_id=&quot;10088&quot;&gt;&lt;property id=&quot;20148&quot; value=&quot;5&quot;/&gt;&lt;property id=&quot;20300&quot; value=&quot;Slide 43 - &amp;quot;Task 7 – E-Safety&amp;quot;&quot;/&gt;&lt;property id=&quot;20307&quot; value=&quot;329&quot;/&gt;&lt;/object&gt;&lt;object type=&quot;3&quot; unique_id=&quot;10089&quot;&gt;&lt;property id=&quot;20148&quot; value=&quot;5&quot;/&gt;&lt;property id=&quot;20300&quot; value=&quot;Slide 44 - &amp;quot;E-Safety – Assessment (St/Ex/Ad)&amp;quot;&quot;/&gt;&lt;property id=&quot;20307&quot; value=&quot;331&quot;/&gt;&lt;/object&gt;&lt;/object&gt;&lt;object type=&quot;8&quot; unique_id=&quot;10135&quot;&gt;&lt;/object&gt;&lt;/object&gt;&lt;/database&gt;"/>
  <p:tag name="SECTOMILLISECCONVERTED" val="1"/>
  <p:tag name="ISPRING_RESOURCE_PATHS_HASH_2" val="08f788787bcb7a4d543d064184e3ed8f8a1ad1a"/>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nderoth">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A0AEC"/>
      </a:hlink>
      <a:folHlink>
        <a:srgbClr val="800080"/>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303C8A099435F469B82EC500073A18D" ma:contentTypeVersion="0" ma:contentTypeDescription="Create a new document." ma:contentTypeScope="" ma:versionID="db11316f7499926a5aef36baba7827a0">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5A8F797-114D-47DC-A43E-E9D7D8871891}">
  <ds:schemaRefs>
    <ds:schemaRef ds:uri="http://schemas.microsoft.com/sharepoint/v3/contenttype/forms"/>
  </ds:schemaRefs>
</ds:datastoreItem>
</file>

<file path=customXml/itemProps2.xml><?xml version="1.0" encoding="utf-8"?>
<ds:datastoreItem xmlns:ds="http://schemas.openxmlformats.org/officeDocument/2006/customXml" ds:itemID="{E16A05FF-1C8D-47AA-A52A-FF79015719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76DD945F-B7B0-4691-A0D0-E2EAD6DA23B3}">
  <ds:schemaRefs>
    <ds:schemaRef ds:uri="http://schemas.microsoft.com/office/2006/documentManagement/types"/>
    <ds:schemaRef ds:uri="http://www.w3.org/XML/1998/namespace"/>
    <ds:schemaRef ds:uri="http://purl.org/dc/elements/1.1/"/>
    <ds:schemaRef ds:uri="http://purl.org/dc/terms/"/>
    <ds:schemaRef ds:uri="http://purl.org/dc/dcmitype/"/>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Enderoth</Template>
  <TotalTime>31738</TotalTime>
  <Words>4565</Words>
  <Application>Microsoft Office PowerPoint</Application>
  <PresentationFormat>On-screen Show (4:3)</PresentationFormat>
  <Paragraphs>303</Paragraphs>
  <Slides>24</Slides>
  <Notes>24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Arial</vt:lpstr>
      <vt:lpstr>Calibri</vt:lpstr>
      <vt:lpstr>Lucida Sans Unicode</vt:lpstr>
      <vt:lpstr>Times New Roman</vt:lpstr>
      <vt:lpstr>Verdana</vt:lpstr>
      <vt:lpstr>Wingdings 2</vt:lpstr>
      <vt:lpstr>Wingdings 3</vt:lpstr>
      <vt:lpstr>Enderoth</vt:lpstr>
      <vt:lpstr>PowerPoint Presentation</vt:lpstr>
      <vt:lpstr>Assignment Scenario</vt:lpstr>
      <vt:lpstr>1 – Assessment Objectives</vt:lpstr>
      <vt:lpstr>1.1 – Hardware and Software</vt:lpstr>
      <vt:lpstr>1.2 – Main Components </vt:lpstr>
      <vt:lpstr>1.1 – Hardware and Software - Software</vt:lpstr>
      <vt:lpstr>1.1 – Hardware and Software - Software</vt:lpstr>
      <vt:lpstr>1.1 – Hardware and Software - Overall</vt:lpstr>
      <vt:lpstr>1.2 – Main Components - CPU </vt:lpstr>
      <vt:lpstr>1.2 – Main Components – Power Supply</vt:lpstr>
      <vt:lpstr>1.2 – Main Components - RAM </vt:lpstr>
      <vt:lpstr>1.2 – Main Components – Video Card </vt:lpstr>
      <vt:lpstr>1.2 – Main Components – Optical Drive and Media </vt:lpstr>
      <vt:lpstr>1.2 – Main Components – Hard Disks </vt:lpstr>
      <vt:lpstr>1.2 – Main Components - BIOS </vt:lpstr>
      <vt:lpstr>1.3 – Different Operating Systems</vt:lpstr>
      <vt:lpstr>1.3 – Operating Systems - Command Line Interface</vt:lpstr>
      <vt:lpstr>1.3 – Operating Systems - Graphic User Interface</vt:lpstr>
      <vt:lpstr>1.4 – Types of Computers – PC’s</vt:lpstr>
      <vt:lpstr>1.4 – Types of Computers - Laptops</vt:lpstr>
      <vt:lpstr>1.4 – Types of Computers - Netbooks</vt:lpstr>
      <vt:lpstr>1.4 – Types of Computers – PDA’s</vt:lpstr>
      <vt:lpstr>1.4 – Types of Computers - Mainframes</vt:lpstr>
      <vt:lpstr>1 – Exam Questions</vt:lpstr>
    </vt:vector>
  </TitlesOfParts>
  <Company>Brooke Weston CTC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R002 Unit 2 - LO1 Cambridge L2</dc:title>
  <dc:subject>eBusiness</dc:subject>
  <dc:creator>Enderoth</dc:creator>
  <cp:lastModifiedBy>Stephen Rafferty</cp:lastModifiedBy>
  <cp:revision>1294</cp:revision>
  <cp:lastPrinted>2014-01-22T18:25:48Z</cp:lastPrinted>
  <dcterms:created xsi:type="dcterms:W3CDTF">2008-03-12T11:01:44Z</dcterms:created>
  <dcterms:modified xsi:type="dcterms:W3CDTF">2016-04-05T08:36:02Z</dcterms:modified>
  <cp:category>Unit 01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0x0101006303C8A099435F469B82EC500073A18D</vt:lpwstr>
  </property>
  <property fmtid="{D5CDD505-2E9C-101B-9397-08002B2CF9AE}" pid="3" name="Unit">
    <vt:lpwstr>U1</vt:lpwstr>
  </property>
</Properties>
</file>